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horzBarState="maximized"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0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2DB217-5670-A54E-BD5D-900699586115}" type="datetimeFigureOut">
              <a:rPr lang="en-US" smtClean="0"/>
              <a:t>7/3/13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416757-2648-BA40-B82C-D87D1C646CD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416757-2648-BA40-B82C-D87D1C646CDF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DF54-6EFA-0C44-8CB5-391AE3E3CC6A}" type="datetimeFigureOut">
              <a:rPr lang="en-US" smtClean="0"/>
              <a:t>7/3/13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398C8-D04C-4143-A517-E6F7E4B92D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DF54-6EFA-0C44-8CB5-391AE3E3CC6A}" type="datetimeFigureOut">
              <a:rPr lang="en-US" smtClean="0"/>
              <a:t>7/3/13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398C8-D04C-4143-A517-E6F7E4B92D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DF54-6EFA-0C44-8CB5-391AE3E3CC6A}" type="datetimeFigureOut">
              <a:rPr lang="en-US" smtClean="0"/>
              <a:t>7/3/13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398C8-D04C-4143-A517-E6F7E4B92D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DF54-6EFA-0C44-8CB5-391AE3E3CC6A}" type="datetimeFigureOut">
              <a:rPr lang="en-US" smtClean="0"/>
              <a:t>7/3/13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398C8-D04C-4143-A517-E6F7E4B92D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DF54-6EFA-0C44-8CB5-391AE3E3CC6A}" type="datetimeFigureOut">
              <a:rPr lang="en-US" smtClean="0"/>
              <a:t>7/3/13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398C8-D04C-4143-A517-E6F7E4B92D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DF54-6EFA-0C44-8CB5-391AE3E3CC6A}" type="datetimeFigureOut">
              <a:rPr lang="en-US" smtClean="0"/>
              <a:t>7/3/13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398C8-D04C-4143-A517-E6F7E4B92D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DF54-6EFA-0C44-8CB5-391AE3E3CC6A}" type="datetimeFigureOut">
              <a:rPr lang="en-US" smtClean="0"/>
              <a:t>7/3/13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398C8-D04C-4143-A517-E6F7E4B92D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DF54-6EFA-0C44-8CB5-391AE3E3CC6A}" type="datetimeFigureOut">
              <a:rPr lang="en-US" smtClean="0"/>
              <a:t>7/3/13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398C8-D04C-4143-A517-E6F7E4B92D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DF54-6EFA-0C44-8CB5-391AE3E3CC6A}" type="datetimeFigureOut">
              <a:rPr lang="en-US" smtClean="0"/>
              <a:t>7/3/13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398C8-D04C-4143-A517-E6F7E4B92D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DF54-6EFA-0C44-8CB5-391AE3E3CC6A}" type="datetimeFigureOut">
              <a:rPr lang="en-US" smtClean="0"/>
              <a:t>7/3/13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398C8-D04C-4143-A517-E6F7E4B92D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DF54-6EFA-0C44-8CB5-391AE3E3CC6A}" type="datetimeFigureOut">
              <a:rPr lang="en-US" smtClean="0"/>
              <a:t>7/3/13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398C8-D04C-4143-A517-E6F7E4B92D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CDF54-6EFA-0C44-8CB5-391AE3E3CC6A}" type="datetimeFigureOut">
              <a:rPr lang="en-US" smtClean="0"/>
              <a:t>7/3/13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F398C8-D04C-4143-A517-E6F7E4B92DC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" y="88900"/>
          <a:ext cx="9143996" cy="667193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83173"/>
                <a:gridCol w="409027"/>
                <a:gridCol w="541867"/>
                <a:gridCol w="550333"/>
                <a:gridCol w="508000"/>
                <a:gridCol w="516467"/>
                <a:gridCol w="855133"/>
                <a:gridCol w="634996"/>
                <a:gridCol w="482600"/>
                <a:gridCol w="812800"/>
                <a:gridCol w="673100"/>
                <a:gridCol w="673100"/>
                <a:gridCol w="647264"/>
                <a:gridCol w="578068"/>
                <a:gridCol w="578068"/>
              </a:tblGrid>
              <a:tr h="524928">
                <a:tc>
                  <a:txBody>
                    <a:bodyPr/>
                    <a:lstStyle/>
                    <a:p>
                      <a:endParaRPr lang="en-US" sz="8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smtClean="0"/>
                        <a:t>List</a:t>
                      </a:r>
                      <a:r>
                        <a:rPr lang="en-US" sz="800" b="1" baseline="0" dirty="0" smtClean="0"/>
                        <a:t> Price</a:t>
                      </a:r>
                      <a:endParaRPr lang="en-US" sz="800" b="1" dirty="0" smtClean="0"/>
                    </a:p>
                    <a:p>
                      <a:pPr algn="ctr"/>
                      <a:endParaRPr lang="en-US" sz="8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smtClean="0"/>
                        <a:t>Reagent costs/run</a:t>
                      </a:r>
                      <a:endParaRPr lang="en-US" sz="8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smtClean="0"/>
                        <a:t>Reagent costs/Mb</a:t>
                      </a:r>
                      <a:endParaRPr lang="en-US" sz="8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smtClean="0"/>
                        <a:t>Error rates (%)</a:t>
                      </a:r>
                      <a:endParaRPr lang="en-US" sz="8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smtClean="0"/>
                        <a:t>Run Time</a:t>
                      </a:r>
                    </a:p>
                    <a:p>
                      <a:pPr algn="ctr"/>
                      <a:endParaRPr lang="en-US" sz="8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smtClean="0"/>
                        <a:t>Millions of Reads/run</a:t>
                      </a:r>
                      <a:endParaRPr lang="en-US" sz="8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smtClean="0"/>
                        <a:t>Bases/read</a:t>
                      </a:r>
                      <a:endParaRPr lang="en-US" sz="8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smtClean="0"/>
                        <a:t>MB/run</a:t>
                      </a:r>
                      <a:endParaRPr lang="en-US" sz="8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err="1" smtClean="0"/>
                        <a:t>BACs,</a:t>
                      </a:r>
                      <a:r>
                        <a:rPr lang="en-US" sz="800" b="1" dirty="0" err="1" smtClean="0"/>
                        <a:t>plastids</a:t>
                      </a:r>
                      <a:r>
                        <a:rPr lang="en-US" sz="800" b="1" dirty="0" smtClean="0"/>
                        <a:t>,</a:t>
                      </a:r>
                    </a:p>
                    <a:p>
                      <a:pPr algn="ctr"/>
                      <a:r>
                        <a:rPr lang="en-US" sz="800" b="1" baseline="0" dirty="0" smtClean="0"/>
                        <a:t>microbial </a:t>
                      </a:r>
                      <a:r>
                        <a:rPr lang="en-US" sz="800" b="1" baseline="0" dirty="0" smtClean="0"/>
                        <a:t>genomes</a:t>
                      </a:r>
                      <a:endParaRPr lang="en-US" sz="8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err="1" smtClean="0"/>
                        <a:t>Transcriptome</a:t>
                      </a:r>
                      <a:endParaRPr lang="en-US" sz="8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smtClean="0"/>
                        <a:t>Plant/Animal</a:t>
                      </a:r>
                      <a:r>
                        <a:rPr lang="en-US" sz="800" b="1" baseline="0" dirty="0" smtClean="0"/>
                        <a:t> genomes</a:t>
                      </a:r>
                      <a:endParaRPr lang="en-US" sz="8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err="1" smtClean="0"/>
                        <a:t>Metagenomics</a:t>
                      </a:r>
                      <a:endParaRPr lang="en-US" sz="8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smtClean="0"/>
                        <a:t>Mutation Detection</a:t>
                      </a:r>
                      <a:endParaRPr lang="en-US" sz="8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smtClean="0"/>
                        <a:t>Comments</a:t>
                      </a:r>
                      <a:endParaRPr lang="en-US" sz="800" b="1" dirty="0"/>
                    </a:p>
                  </a:txBody>
                  <a:tcPr marL="0" marR="0" marT="0" marB="0"/>
                </a:tc>
              </a:tr>
              <a:tr h="342122">
                <a:tc>
                  <a:txBody>
                    <a:bodyPr/>
                    <a:lstStyle/>
                    <a:p>
                      <a:r>
                        <a:rPr lang="en-US" sz="800" b="1" dirty="0" smtClean="0"/>
                        <a:t>3730xl</a:t>
                      </a:r>
                      <a:r>
                        <a:rPr lang="en-US" sz="800" b="1" baseline="0" dirty="0" smtClean="0"/>
                        <a:t> (capillary)</a:t>
                      </a:r>
                      <a:endParaRPr lang="en-US" sz="8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$376k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$144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$2,308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0.1-1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2 hrs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9.6x10-5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650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0.06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0" marR="0" marT="0" marB="0"/>
                </a:tc>
              </a:tr>
              <a:tr h="342122">
                <a:tc>
                  <a:txBody>
                    <a:bodyPr/>
                    <a:lstStyle/>
                    <a:p>
                      <a:r>
                        <a:rPr lang="en-US" sz="800" b="1" dirty="0" smtClean="0"/>
                        <a:t>454 GS Jr.</a:t>
                      </a:r>
                      <a:endParaRPr lang="en-US" sz="8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$108k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$1,100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$22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1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10 hrs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0.1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400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50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Good</a:t>
                      </a:r>
                      <a:r>
                        <a:rPr lang="en-US" sz="800" baseline="0" dirty="0" smtClean="0"/>
                        <a:t>; expensive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Need many runs; expensive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Way too expensive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Costs limit sample # and depth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Way too expensive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endParaRPr lang="en-US" sz="800" dirty="0"/>
                    </a:p>
                  </a:txBody>
                  <a:tcPr marR="0" marT="0" marB="0"/>
                </a:tc>
              </a:tr>
              <a:tr h="342122">
                <a:tc>
                  <a:txBody>
                    <a:bodyPr/>
                    <a:lstStyle/>
                    <a:p>
                      <a:r>
                        <a:rPr lang="en-US" sz="800" b="1" dirty="0" smtClean="0"/>
                        <a:t>454 FLX</a:t>
                      </a:r>
                      <a:r>
                        <a:rPr lang="en-US" sz="800" b="1" baseline="0" dirty="0" smtClean="0"/>
                        <a:t> Ti</a:t>
                      </a:r>
                      <a:endParaRPr lang="en-US" sz="8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$450k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$6,200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$12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1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10 hrs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1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400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400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Good;</a:t>
                      </a:r>
                      <a:r>
                        <a:rPr lang="en-US" sz="800" baseline="0" dirty="0" smtClean="0"/>
                        <a:t> should </a:t>
                      </a:r>
                      <a:r>
                        <a:rPr lang="en-US" sz="800" dirty="0" smtClean="0"/>
                        <a:t>multiplex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Good; expensive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Not for use alone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Good but expensive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Expensive; good for identifying clusters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Reliability</a:t>
                      </a:r>
                      <a:r>
                        <a:rPr lang="en-US" sz="800" baseline="0" dirty="0" smtClean="0"/>
                        <a:t> issues</a:t>
                      </a:r>
                      <a:endParaRPr lang="en-US" sz="800" dirty="0"/>
                    </a:p>
                  </a:txBody>
                  <a:tcPr marR="0" marT="0" marB="0"/>
                </a:tc>
              </a:tr>
              <a:tr h="342122">
                <a:tc>
                  <a:txBody>
                    <a:bodyPr/>
                    <a:lstStyle/>
                    <a:p>
                      <a:r>
                        <a:rPr lang="en-US" sz="800" b="1" dirty="0" err="1" smtClean="0"/>
                        <a:t>PacBio</a:t>
                      </a:r>
                      <a:r>
                        <a:rPr lang="en-US" sz="800" b="1" baseline="0" dirty="0" smtClean="0"/>
                        <a:t> RS</a:t>
                      </a:r>
                      <a:endParaRPr lang="en-US" sz="8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$695k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$~300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$2-17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&lt;1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&lt;2 hrs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0.03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&gt;3,000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100-150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Good for hybrid</a:t>
                      </a:r>
                      <a:r>
                        <a:rPr lang="en-US" sz="800" baseline="0" dirty="0" smtClean="0"/>
                        <a:t> assemblies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Good for hybrid assemblies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Good for hybrid assemblies and mixed platform</a:t>
                      </a:r>
                      <a:r>
                        <a:rPr lang="en-US" sz="800" baseline="0" dirty="0" smtClean="0"/>
                        <a:t> strategy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Expensive</a:t>
                      </a:r>
                      <a:r>
                        <a:rPr lang="en-US" sz="800" baseline="0" dirty="0" smtClean="0"/>
                        <a:t> but long reads good for hybrid sequencing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Way too expensive; insufficient accuracy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Not</a:t>
                      </a:r>
                      <a:r>
                        <a:rPr lang="en-US" sz="800" baseline="0" dirty="0" smtClean="0"/>
                        <a:t> evolving as quickly as other platforms</a:t>
                      </a:r>
                      <a:endParaRPr lang="en-US" sz="800" dirty="0"/>
                    </a:p>
                  </a:txBody>
                  <a:tcPr marR="0" marT="0" marB="0"/>
                </a:tc>
              </a:tr>
              <a:tr h="342122">
                <a:tc>
                  <a:txBody>
                    <a:bodyPr/>
                    <a:lstStyle/>
                    <a:p>
                      <a:r>
                        <a:rPr lang="en-US" sz="800" b="1" dirty="0" smtClean="0"/>
                        <a:t>Ion Torrent</a:t>
                      </a:r>
                      <a:endParaRPr lang="en-US" sz="8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$49k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$539-939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$</a:t>
                      </a:r>
                      <a:r>
                        <a:rPr lang="en-US" sz="800" dirty="0" smtClean="0"/>
                        <a:t>5-0.60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~1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4-7 hrs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0.1-4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400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40-1,500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Less data than </a:t>
                      </a:r>
                      <a:r>
                        <a:rPr lang="en-US" sz="800" dirty="0" err="1" smtClean="0"/>
                        <a:t>MiSeq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Reads</a:t>
                      </a:r>
                      <a:r>
                        <a:rPr lang="en-US" sz="800" baseline="0" dirty="0" smtClean="0"/>
                        <a:t> similar to 454 but less expensive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Less</a:t>
                      </a:r>
                      <a:r>
                        <a:rPr lang="en-US" sz="800" baseline="0" dirty="0" smtClean="0"/>
                        <a:t> $ than 454, more than Proton or </a:t>
                      </a:r>
                      <a:r>
                        <a:rPr lang="en-US" sz="800" baseline="0" dirty="0" err="1" smtClean="0"/>
                        <a:t>Illumina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Commonly replacing 454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More $ than </a:t>
                      </a:r>
                      <a:r>
                        <a:rPr lang="en-US" sz="800" dirty="0" err="1" smtClean="0"/>
                        <a:t>MiSeq</a:t>
                      </a:r>
                      <a:r>
                        <a:rPr lang="en-US" sz="800" dirty="0" smtClean="0"/>
                        <a:t>, </a:t>
                      </a:r>
                      <a:r>
                        <a:rPr lang="en-US" sz="800" dirty="0" err="1" smtClean="0"/>
                        <a:t>HiSeq</a:t>
                      </a:r>
                      <a:r>
                        <a:rPr lang="en-US" sz="800" dirty="0" smtClean="0"/>
                        <a:t>, </a:t>
                      </a:r>
                      <a:r>
                        <a:rPr lang="en-US" sz="800" dirty="0" err="1" smtClean="0"/>
                        <a:t>SOLid</a:t>
                      </a:r>
                      <a:r>
                        <a:rPr lang="en-US" sz="800" dirty="0" smtClean="0"/>
                        <a:t>, </a:t>
                      </a:r>
                      <a:r>
                        <a:rPr lang="en-US" sz="800" baseline="0" dirty="0" smtClean="0"/>
                        <a:t>Proton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$ increasing with increased read length</a:t>
                      </a:r>
                      <a:endParaRPr lang="en-US" sz="800" dirty="0"/>
                    </a:p>
                  </a:txBody>
                  <a:tcPr marR="0" marT="0" marB="0"/>
                </a:tc>
              </a:tr>
              <a:tr h="342122">
                <a:tc>
                  <a:txBody>
                    <a:bodyPr/>
                    <a:lstStyle/>
                    <a:p>
                      <a:r>
                        <a:rPr lang="en-US" sz="800" b="1" dirty="0" smtClean="0"/>
                        <a:t>Ion Torrent Proton</a:t>
                      </a:r>
                      <a:r>
                        <a:rPr lang="en-US" sz="800" b="1" baseline="0" dirty="0" smtClean="0"/>
                        <a:t> I</a:t>
                      </a:r>
                      <a:endParaRPr lang="en-US" sz="8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$224k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$1,050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$</a:t>
                      </a:r>
                      <a:r>
                        <a:rPr lang="en-US" sz="800" dirty="0" smtClean="0"/>
                        <a:t>0.09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~1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&lt;4 hrs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70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&lt;200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10,000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More data than needed; assembly challenge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Assembly</a:t>
                      </a:r>
                      <a:r>
                        <a:rPr lang="en-US" sz="800" baseline="0" dirty="0" smtClean="0"/>
                        <a:t> even </a:t>
                      </a:r>
                      <a:r>
                        <a:rPr lang="en-US" sz="800" dirty="0" smtClean="0"/>
                        <a:t>more challenging than </a:t>
                      </a:r>
                      <a:r>
                        <a:rPr lang="en-US" sz="800" dirty="0" err="1" smtClean="0"/>
                        <a:t>Illumina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Expensive compared to </a:t>
                      </a:r>
                      <a:r>
                        <a:rPr lang="en-US" sz="800" dirty="0" err="1" smtClean="0"/>
                        <a:t>HiSeq</a:t>
                      </a:r>
                      <a:r>
                        <a:rPr lang="en-US" sz="800" dirty="0" smtClean="0"/>
                        <a:t> or</a:t>
                      </a:r>
                      <a:r>
                        <a:rPr lang="en-US" sz="800" baseline="0" dirty="0" smtClean="0"/>
                        <a:t> Proton II/III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Shorter reads than 454 or </a:t>
                      </a:r>
                      <a:r>
                        <a:rPr lang="en-US" sz="800" dirty="0" err="1" smtClean="0"/>
                        <a:t>MiSeq</a:t>
                      </a:r>
                      <a:r>
                        <a:rPr lang="en-US" sz="800" dirty="0" smtClean="0"/>
                        <a:t>; longer than </a:t>
                      </a:r>
                      <a:r>
                        <a:rPr lang="en-US" sz="800" dirty="0" err="1" smtClean="0"/>
                        <a:t>HiSeq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More $</a:t>
                      </a:r>
                      <a:r>
                        <a:rPr lang="en-US" sz="800" baseline="0" dirty="0" smtClean="0"/>
                        <a:t> than </a:t>
                      </a:r>
                      <a:r>
                        <a:rPr lang="en-US" sz="800" baseline="0" dirty="0" err="1" smtClean="0"/>
                        <a:t>HiSeq</a:t>
                      </a:r>
                      <a:r>
                        <a:rPr lang="en-US" sz="800" baseline="0" dirty="0" smtClean="0"/>
                        <a:t> or </a:t>
                      </a:r>
                      <a:r>
                        <a:rPr lang="en-US" sz="800" baseline="0" dirty="0" err="1" smtClean="0"/>
                        <a:t>SOLid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endParaRPr lang="en-US" sz="800" dirty="0"/>
                    </a:p>
                  </a:txBody>
                  <a:tcPr marR="0" marT="0" marB="0"/>
                </a:tc>
              </a:tr>
              <a:tr h="342122">
                <a:tc>
                  <a:txBody>
                    <a:bodyPr/>
                    <a:lstStyle/>
                    <a:p>
                      <a:r>
                        <a:rPr lang="en-US" sz="800" b="1" dirty="0" err="1" smtClean="0"/>
                        <a:t>SOLiD</a:t>
                      </a:r>
                      <a:endParaRPr lang="en-US" sz="8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$251k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$10,503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$0.07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&lt;0.1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8 days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&gt;1,410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75+35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155,100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More data than needed; assembly challenge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Super</a:t>
                      </a:r>
                      <a:r>
                        <a:rPr lang="en-US" sz="800" baseline="0" dirty="0" smtClean="0"/>
                        <a:t> short reads make assembly verge near impossible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Super short reads make assembly verge near impossible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Reads</a:t>
                      </a:r>
                      <a:r>
                        <a:rPr lang="en-US" sz="800" baseline="0" dirty="0" smtClean="0"/>
                        <a:t> too short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Common platform used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Being replaced by better technology</a:t>
                      </a:r>
                      <a:endParaRPr lang="en-US" sz="800" dirty="0"/>
                    </a:p>
                  </a:txBody>
                  <a:tcPr marR="0" marT="0" marB="0"/>
                </a:tc>
              </a:tr>
              <a:tr h="342122">
                <a:tc>
                  <a:txBody>
                    <a:bodyPr/>
                    <a:lstStyle/>
                    <a:p>
                      <a:r>
                        <a:rPr lang="en-US" sz="800" b="1" dirty="0" err="1" smtClean="0"/>
                        <a:t>MiSeq</a:t>
                      </a:r>
                      <a:r>
                        <a:rPr lang="en-US" sz="800" b="1" dirty="0" smtClean="0"/>
                        <a:t> v2</a:t>
                      </a:r>
                      <a:endParaRPr lang="en-US" sz="8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$125k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$1,040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$0.70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~0.1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39 hrs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15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250+250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7,500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Good; should multiplex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Expensive;</a:t>
                      </a:r>
                      <a:r>
                        <a:rPr lang="en-US" sz="800" baseline="0" dirty="0" smtClean="0"/>
                        <a:t> reads longer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Expensive; reads</a:t>
                      </a:r>
                      <a:r>
                        <a:rPr lang="en-US" sz="800" baseline="0" dirty="0" smtClean="0"/>
                        <a:t> longer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Good; shorter reads than 454</a:t>
                      </a:r>
                      <a:r>
                        <a:rPr lang="en-US" sz="800" baseline="0" dirty="0" smtClean="0"/>
                        <a:t> but more depth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More expensive</a:t>
                      </a:r>
                      <a:r>
                        <a:rPr lang="en-US" sz="800" baseline="0" dirty="0" smtClean="0"/>
                        <a:t> than </a:t>
                      </a:r>
                      <a:r>
                        <a:rPr lang="en-US" sz="800" baseline="0" dirty="0" err="1" smtClean="0"/>
                        <a:t>HiSeq</a:t>
                      </a:r>
                      <a:r>
                        <a:rPr lang="en-US" sz="800" baseline="0" dirty="0" smtClean="0"/>
                        <a:t>, </a:t>
                      </a:r>
                      <a:r>
                        <a:rPr lang="en-US" sz="800" baseline="0" dirty="0" err="1" smtClean="0"/>
                        <a:t>SOLiD</a:t>
                      </a:r>
                      <a:r>
                        <a:rPr lang="en-US" sz="800" baseline="0" dirty="0" smtClean="0"/>
                        <a:t> or Proton II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Kits</a:t>
                      </a:r>
                      <a:r>
                        <a:rPr lang="en-US" sz="800" baseline="0" dirty="0" smtClean="0"/>
                        <a:t> are expensive</a:t>
                      </a:r>
                      <a:endParaRPr lang="en-US" sz="800" dirty="0"/>
                    </a:p>
                  </a:txBody>
                  <a:tcPr marR="0" marT="0" marB="0"/>
                </a:tc>
              </a:tr>
              <a:tr h="342122">
                <a:tc>
                  <a:txBody>
                    <a:bodyPr/>
                    <a:lstStyle/>
                    <a:p>
                      <a:r>
                        <a:rPr lang="en-US" sz="800" b="1" dirty="0" err="1" smtClean="0"/>
                        <a:t>GAIIx</a:t>
                      </a:r>
                      <a:endParaRPr lang="en-US" sz="8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$250k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$17,575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$0.19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~0.1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14 days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300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150+150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96,000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endParaRPr lang="en-US" sz="800" dirty="0"/>
                    </a:p>
                  </a:txBody>
                  <a:tcPr marR="0" marT="0" marB="0"/>
                </a:tc>
              </a:tr>
              <a:tr h="342122">
                <a:tc>
                  <a:txBody>
                    <a:bodyPr/>
                    <a:lstStyle/>
                    <a:p>
                      <a:r>
                        <a:rPr lang="en-US" sz="800" b="1" dirty="0" err="1" smtClean="0"/>
                        <a:t>HiSeq</a:t>
                      </a:r>
                      <a:r>
                        <a:rPr lang="en-US" sz="800" b="1" dirty="0" smtClean="0"/>
                        <a:t> 1000</a:t>
                      </a:r>
                      <a:endParaRPr lang="en-US" sz="8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$560k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$10,220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$0.04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~0.1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8.5 days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&lt;1,500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100+100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&lt;300,000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endParaRPr lang="en-US" sz="800" dirty="0"/>
                    </a:p>
                  </a:txBody>
                  <a:tcPr marR="0" marT="0" marB="0"/>
                </a:tc>
              </a:tr>
              <a:tr h="342122">
                <a:tc>
                  <a:txBody>
                    <a:bodyPr/>
                    <a:lstStyle/>
                    <a:p>
                      <a:r>
                        <a:rPr lang="en-US" sz="800" b="1" dirty="0" err="1" smtClean="0"/>
                        <a:t>HiSeq</a:t>
                      </a:r>
                      <a:r>
                        <a:rPr lang="en-US" sz="800" b="1" baseline="0" dirty="0" smtClean="0"/>
                        <a:t> 2000</a:t>
                      </a:r>
                      <a:endParaRPr lang="en-US" sz="8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$690k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$23,470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$0.04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~0.1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11.5 days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&lt;3,000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100+100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&lt;600,000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More data than needed; assembly challenge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Good; assembly challenge; more data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Primary platform used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Good;</a:t>
                      </a:r>
                      <a:r>
                        <a:rPr lang="en-US" sz="800" baseline="0" dirty="0" smtClean="0"/>
                        <a:t> short reads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Common platform</a:t>
                      </a:r>
                      <a:r>
                        <a:rPr lang="en-US" sz="800" baseline="0" dirty="0" smtClean="0"/>
                        <a:t> used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endParaRPr lang="en-US" sz="800" dirty="0"/>
                    </a:p>
                  </a:txBody>
                  <a:tcPr marR="0" marT="0" marB="0"/>
                </a:tc>
              </a:tr>
              <a:tr h="342122">
                <a:tc>
                  <a:txBody>
                    <a:bodyPr/>
                    <a:lstStyle/>
                    <a:p>
                      <a:r>
                        <a:rPr lang="en-US" sz="800" b="1" dirty="0" err="1" smtClean="0"/>
                        <a:t>HiSeq</a:t>
                      </a:r>
                      <a:r>
                        <a:rPr lang="en-US" sz="800" b="1" dirty="0" smtClean="0"/>
                        <a:t>      2500</a:t>
                      </a:r>
                      <a:endParaRPr lang="en-US" sz="8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$690k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$6,145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$0.05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~0.1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40 hrs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&lt;600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150+150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&lt;180,000</a:t>
                      </a:r>
                      <a:endParaRPr lang="en-US" sz="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More data than needed; assembly challenge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Good; assembly challenge; more data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Primary platform used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Good;</a:t>
                      </a:r>
                      <a:r>
                        <a:rPr lang="en-US" sz="800" baseline="0" dirty="0" smtClean="0"/>
                        <a:t> short reads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Common platform</a:t>
                      </a:r>
                      <a:r>
                        <a:rPr lang="en-US" sz="800" baseline="0" dirty="0" smtClean="0"/>
                        <a:t> used</a:t>
                      </a:r>
                      <a:endParaRPr lang="en-US" sz="800" dirty="0"/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/>
                      <a:endParaRPr lang="en-US" sz="800" dirty="0"/>
                    </a:p>
                  </a:txBody>
                  <a:tcPr marR="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0" y="558794"/>
          <a:ext cx="9144003" cy="49530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742208"/>
                <a:gridCol w="464292"/>
                <a:gridCol w="609600"/>
                <a:gridCol w="558800"/>
                <a:gridCol w="431800"/>
                <a:gridCol w="457200"/>
                <a:gridCol w="609600"/>
                <a:gridCol w="546100"/>
                <a:gridCol w="558800"/>
                <a:gridCol w="998848"/>
                <a:gridCol w="690252"/>
                <a:gridCol w="576450"/>
                <a:gridCol w="633351"/>
                <a:gridCol w="633351"/>
                <a:gridCol w="633351"/>
              </a:tblGrid>
              <a:tr h="524928">
                <a:tc>
                  <a:txBody>
                    <a:bodyPr/>
                    <a:lstStyle/>
                    <a:p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b="1" dirty="0" smtClean="0"/>
                        <a:t>List</a:t>
                      </a:r>
                      <a:r>
                        <a:rPr lang="en-US" sz="850" b="1" baseline="0" dirty="0" smtClean="0"/>
                        <a:t> Price</a:t>
                      </a:r>
                      <a:endParaRPr lang="en-US" sz="85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b="1" dirty="0" smtClean="0"/>
                        <a:t>Reagent costs/run</a:t>
                      </a:r>
                      <a:endParaRPr lang="en-US" sz="85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b="1" dirty="0" smtClean="0"/>
                        <a:t>Reagent costs/Mb</a:t>
                      </a:r>
                      <a:endParaRPr lang="en-US" sz="85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b="1" dirty="0" smtClean="0"/>
                        <a:t>Error rates (%)</a:t>
                      </a:r>
                      <a:endParaRPr lang="en-US" sz="85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b="1" dirty="0" smtClean="0"/>
                        <a:t>Run Time</a:t>
                      </a:r>
                    </a:p>
                    <a:p>
                      <a:endParaRPr lang="en-US" sz="85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b="1" dirty="0" smtClean="0"/>
                        <a:t>Millions of Reads/run</a:t>
                      </a:r>
                      <a:endParaRPr lang="en-US" sz="85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b="1" dirty="0" smtClean="0"/>
                        <a:t>Bases/read</a:t>
                      </a:r>
                      <a:endParaRPr lang="en-US" sz="85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b="1" dirty="0" smtClean="0"/>
                        <a:t>MB/run</a:t>
                      </a:r>
                      <a:endParaRPr lang="en-US" sz="85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b="1" dirty="0" err="1" smtClean="0"/>
                        <a:t>BACs</a:t>
                      </a:r>
                      <a:r>
                        <a:rPr lang="en-US" sz="850" b="1" dirty="0" smtClean="0"/>
                        <a:t>,</a:t>
                      </a:r>
                    </a:p>
                    <a:p>
                      <a:r>
                        <a:rPr lang="en-US" sz="850" b="1" dirty="0" smtClean="0"/>
                        <a:t>plastids,</a:t>
                      </a:r>
                      <a:r>
                        <a:rPr lang="en-US" sz="850" b="1" baseline="0" dirty="0" smtClean="0"/>
                        <a:t> </a:t>
                      </a:r>
                      <a:r>
                        <a:rPr lang="en-US" sz="850" b="1" baseline="0" dirty="0" smtClean="0"/>
                        <a:t>microbial genomes</a:t>
                      </a:r>
                      <a:endParaRPr lang="en-US" sz="85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b="1" dirty="0" err="1" smtClean="0"/>
                        <a:t>Transcriptome</a:t>
                      </a:r>
                      <a:endParaRPr lang="en-US" sz="85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b="1" dirty="0" smtClean="0"/>
                        <a:t>Plant/Animal</a:t>
                      </a:r>
                      <a:r>
                        <a:rPr lang="en-US" sz="850" b="1" baseline="0" dirty="0" smtClean="0"/>
                        <a:t> genomes</a:t>
                      </a:r>
                      <a:endParaRPr lang="en-US" sz="85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b="1" dirty="0" err="1" smtClean="0"/>
                        <a:t>Metagenomics</a:t>
                      </a:r>
                      <a:endParaRPr lang="en-US" sz="85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b="1" dirty="0" smtClean="0"/>
                        <a:t>Mutation Detection</a:t>
                      </a:r>
                      <a:endParaRPr lang="en-US" sz="85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b="1" dirty="0" smtClean="0"/>
                        <a:t>Comments</a:t>
                      </a:r>
                      <a:endParaRPr lang="en-US" sz="850" b="1" dirty="0"/>
                    </a:p>
                  </a:txBody>
                  <a:tcPr/>
                </a:tc>
              </a:tr>
              <a:tr h="342122">
                <a:tc>
                  <a:txBody>
                    <a:bodyPr/>
                    <a:lstStyle/>
                    <a:p>
                      <a:r>
                        <a:rPr lang="en-US" sz="850" dirty="0" err="1" smtClean="0"/>
                        <a:t>HiSeq</a:t>
                      </a:r>
                      <a:r>
                        <a:rPr lang="en-US" sz="850" dirty="0" smtClean="0"/>
                        <a:t> 2500 rapid run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$690k? My guess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6,145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0.05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~0.1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40 hrs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&lt;600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150+</a:t>
                      </a:r>
                    </a:p>
                    <a:p>
                      <a:r>
                        <a:rPr lang="en-US" sz="850" dirty="0" smtClean="0"/>
                        <a:t>150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&lt;180,000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More data than need; assembly challenge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Good;</a:t>
                      </a:r>
                      <a:r>
                        <a:rPr lang="en-US" sz="850" baseline="0" dirty="0" smtClean="0"/>
                        <a:t> lots of data; assembly challenge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More $</a:t>
                      </a:r>
                      <a:r>
                        <a:rPr lang="en-US" sz="850" baseline="0" dirty="0" smtClean="0"/>
                        <a:t> than HiSeq2000 but inc. read length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Good but limited by short reads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Common platform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Unknown reagents costs</a:t>
                      </a:r>
                      <a:endParaRPr lang="en-US" sz="850" dirty="0"/>
                    </a:p>
                  </a:txBody>
                  <a:tcPr/>
                </a:tc>
              </a:tr>
              <a:tr h="342122"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Ion</a:t>
                      </a:r>
                      <a:r>
                        <a:rPr lang="en-US" sz="850" baseline="0" dirty="0" smtClean="0"/>
                        <a:t> Torrent Proton II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$224k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1,000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0.02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1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&gt;4 hrs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250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&lt;200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50,000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More data than needed; assembly challenge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Assembly worse</a:t>
                      </a:r>
                      <a:r>
                        <a:rPr lang="en-US" sz="850" baseline="0" dirty="0" smtClean="0"/>
                        <a:t> than </a:t>
                      </a:r>
                      <a:r>
                        <a:rPr lang="en-US" sz="850" baseline="0" dirty="0" err="1" smtClean="0"/>
                        <a:t>Illumina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Similar to </a:t>
                      </a:r>
                      <a:r>
                        <a:rPr lang="en-US" sz="850" dirty="0" err="1" smtClean="0"/>
                        <a:t>HiSeq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Longer reads than </a:t>
                      </a:r>
                      <a:r>
                        <a:rPr lang="en-US" sz="850" dirty="0" err="1" smtClean="0"/>
                        <a:t>HiSeq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Similar</a:t>
                      </a:r>
                      <a:r>
                        <a:rPr lang="en-US" sz="850" baseline="0" dirty="0" smtClean="0"/>
                        <a:t> cost to </a:t>
                      </a:r>
                      <a:r>
                        <a:rPr lang="en-US" sz="850" baseline="0" dirty="0" err="1" smtClean="0"/>
                        <a:t>HiSeq</a:t>
                      </a:r>
                      <a:r>
                        <a:rPr lang="en-US" sz="850" baseline="0" dirty="0" smtClean="0"/>
                        <a:t> and </a:t>
                      </a:r>
                      <a:r>
                        <a:rPr lang="en-US" sz="850" baseline="0" dirty="0" err="1" smtClean="0"/>
                        <a:t>SOLiD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&gt;400</a:t>
                      </a:r>
                      <a:r>
                        <a:rPr lang="en-US" sz="850" baseline="0" dirty="0" smtClean="0"/>
                        <a:t> </a:t>
                      </a:r>
                      <a:r>
                        <a:rPr lang="en-US" sz="850" baseline="0" dirty="0" err="1" smtClean="0"/>
                        <a:t>bp</a:t>
                      </a:r>
                      <a:r>
                        <a:rPr lang="en-US" sz="850" baseline="0" dirty="0" smtClean="0"/>
                        <a:t> reads!</a:t>
                      </a:r>
                      <a:endParaRPr lang="en-US" sz="850" dirty="0"/>
                    </a:p>
                  </a:txBody>
                  <a:tcPr/>
                </a:tc>
              </a:tr>
              <a:tr h="342122"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Ion Torrent Proton III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$224k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1,000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0.01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1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&gt;4 hrs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500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&lt;200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100,000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More data than needed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Need assembly pipelines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Best</a:t>
                      </a:r>
                      <a:r>
                        <a:rPr lang="en-US" sz="850" baseline="0" dirty="0" smtClean="0"/>
                        <a:t> based on $/MB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Longer reads than </a:t>
                      </a:r>
                      <a:r>
                        <a:rPr lang="en-US" sz="850" dirty="0" err="1" smtClean="0"/>
                        <a:t>HiSeq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Projected</a:t>
                      </a:r>
                      <a:r>
                        <a:rPr lang="en-US" sz="850" baseline="0" dirty="0" smtClean="0"/>
                        <a:t> to be cost leader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&gt;400 </a:t>
                      </a:r>
                      <a:r>
                        <a:rPr lang="en-US" sz="850" dirty="0" err="1" smtClean="0"/>
                        <a:t>bp</a:t>
                      </a:r>
                      <a:r>
                        <a:rPr lang="en-US" sz="850" dirty="0" smtClean="0"/>
                        <a:t> reads!</a:t>
                      </a:r>
                      <a:endParaRPr lang="en-US" sz="850" dirty="0"/>
                    </a:p>
                  </a:txBody>
                  <a:tcPr/>
                </a:tc>
              </a:tr>
              <a:tr h="342122">
                <a:tc>
                  <a:txBody>
                    <a:bodyPr/>
                    <a:lstStyle/>
                    <a:p>
                      <a:r>
                        <a:rPr lang="en-US" sz="850" dirty="0" err="1" smtClean="0"/>
                        <a:t>minION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$0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&lt;900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1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4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&lt;6 hrs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0.1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9,000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1,000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More expensive than </a:t>
                      </a:r>
                      <a:r>
                        <a:rPr lang="en-US" sz="850" dirty="0" err="1" smtClean="0"/>
                        <a:t>GridION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More expensive than </a:t>
                      </a:r>
                      <a:r>
                        <a:rPr lang="en-US" sz="850" dirty="0" err="1" smtClean="0"/>
                        <a:t>GridION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More expensive than </a:t>
                      </a:r>
                      <a:r>
                        <a:rPr lang="en-US" sz="850" dirty="0" err="1" smtClean="0"/>
                        <a:t>GridION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Good for </a:t>
                      </a:r>
                      <a:r>
                        <a:rPr lang="en-US" sz="850" dirty="0" err="1" smtClean="0"/>
                        <a:t>env</a:t>
                      </a:r>
                      <a:r>
                        <a:rPr lang="en-US" sz="850" dirty="0" smtClean="0"/>
                        <a:t> samples,</a:t>
                      </a:r>
                      <a:r>
                        <a:rPr lang="en-US" sz="850" baseline="0" dirty="0" smtClean="0"/>
                        <a:t> FIELD PORTABLE! but limited by accuracy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Accuracy limiting factor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Unknown availability</a:t>
                      </a:r>
                      <a:r>
                        <a:rPr lang="en-US" sz="850" baseline="0" dirty="0" smtClean="0"/>
                        <a:t> date</a:t>
                      </a:r>
                      <a:endParaRPr lang="en-US" sz="850" dirty="0"/>
                    </a:p>
                  </a:txBody>
                  <a:tcPr/>
                </a:tc>
              </a:tr>
              <a:tr h="342122">
                <a:tc>
                  <a:txBody>
                    <a:bodyPr/>
                    <a:lstStyle/>
                    <a:p>
                      <a:r>
                        <a:rPr lang="en-US" sz="850" dirty="0" err="1" smtClean="0"/>
                        <a:t>GridION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30?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Varies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0.04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4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?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5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10,000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100,000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High error rate; </a:t>
                      </a:r>
                      <a:r>
                        <a:rPr lang="en-US" sz="850" baseline="0" dirty="0" smtClean="0"/>
                        <a:t>great for combining platforms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High error rate;</a:t>
                      </a:r>
                      <a:r>
                        <a:rPr lang="en-US" sz="850" baseline="0" dirty="0" smtClean="0"/>
                        <a:t> great for combining platforms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High error rate;</a:t>
                      </a:r>
                      <a:r>
                        <a:rPr lang="en-US" sz="850" baseline="0" dirty="0" smtClean="0"/>
                        <a:t> great for combining platforms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Good for </a:t>
                      </a:r>
                      <a:r>
                        <a:rPr lang="en-US" sz="850" dirty="0" err="1" smtClean="0"/>
                        <a:t>env</a:t>
                      </a:r>
                      <a:r>
                        <a:rPr lang="en-US" sz="850" dirty="0" smtClean="0"/>
                        <a:t> samples, limited by accuracy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Accuracy limiting factor</a:t>
                      </a:r>
                      <a:endParaRPr lang="en-US" sz="8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50" dirty="0" smtClean="0"/>
                        <a:t>Unknown availability</a:t>
                      </a:r>
                      <a:r>
                        <a:rPr lang="en-US" sz="850" baseline="0" dirty="0" smtClean="0"/>
                        <a:t> date; reagents $ unknown</a:t>
                      </a:r>
                      <a:endParaRPr lang="en-US" sz="85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823</Words>
  <Application>Microsoft Macintosh PowerPoint</Application>
  <PresentationFormat>On-screen Show (4:3)</PresentationFormat>
  <Paragraphs>265</Paragraphs>
  <Slides>2</Slides>
  <Notes>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Sarah Buddenborg</dc:creator>
  <cp:lastModifiedBy>Sarah Buddenborg</cp:lastModifiedBy>
  <cp:revision>2</cp:revision>
  <cp:lastPrinted>2013-07-03T16:36:44Z</cp:lastPrinted>
  <dcterms:created xsi:type="dcterms:W3CDTF">2013-07-03T16:08:45Z</dcterms:created>
  <dcterms:modified xsi:type="dcterms:W3CDTF">2013-07-03T16:37:02Z</dcterms:modified>
</cp:coreProperties>
</file>