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41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Override PartName="/ppt/notesSlides/notesSlide9.xml" ContentType="application/vnd.openxmlformats-officedocument.presentationml.notes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859" r:id="rId1"/>
  </p:sldMasterIdLst>
  <p:notesMasterIdLst>
    <p:notesMasterId r:id="rId43"/>
  </p:notesMasterIdLst>
  <p:sldIdLst>
    <p:sldId id="257" r:id="rId2"/>
    <p:sldId id="260" r:id="rId3"/>
    <p:sldId id="278" r:id="rId4"/>
    <p:sldId id="256" r:id="rId5"/>
    <p:sldId id="258" r:id="rId6"/>
    <p:sldId id="263" r:id="rId7"/>
    <p:sldId id="259" r:id="rId8"/>
    <p:sldId id="261" r:id="rId9"/>
    <p:sldId id="266" r:id="rId10"/>
    <p:sldId id="267" r:id="rId11"/>
    <p:sldId id="268" r:id="rId12"/>
    <p:sldId id="269" r:id="rId13"/>
    <p:sldId id="264" r:id="rId14"/>
    <p:sldId id="262" r:id="rId15"/>
    <p:sldId id="270" r:id="rId16"/>
    <p:sldId id="286" r:id="rId17"/>
    <p:sldId id="284" r:id="rId18"/>
    <p:sldId id="285" r:id="rId19"/>
    <p:sldId id="280" r:id="rId20"/>
    <p:sldId id="288" r:id="rId21"/>
    <p:sldId id="289" r:id="rId22"/>
    <p:sldId id="296" r:id="rId23"/>
    <p:sldId id="291" r:id="rId24"/>
    <p:sldId id="290" r:id="rId25"/>
    <p:sldId id="292" r:id="rId26"/>
    <p:sldId id="293" r:id="rId27"/>
    <p:sldId id="294" r:id="rId28"/>
    <p:sldId id="287" r:id="rId29"/>
    <p:sldId id="295" r:id="rId30"/>
    <p:sldId id="281" r:id="rId31"/>
    <p:sldId id="282" r:id="rId32"/>
    <p:sldId id="283" r:id="rId33"/>
    <p:sldId id="271" r:id="rId34"/>
    <p:sldId id="272" r:id="rId35"/>
    <p:sldId id="275" r:id="rId36"/>
    <p:sldId id="265" r:id="rId37"/>
    <p:sldId id="274" r:id="rId38"/>
    <p:sldId id="276" r:id="rId39"/>
    <p:sldId id="277" r:id="rId40"/>
    <p:sldId id="298" r:id="rId41"/>
    <p:sldId id="297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23618" autoAdjust="0"/>
    <p:restoredTop sz="95413" autoAdjust="0"/>
  </p:normalViewPr>
  <p:slideViewPr>
    <p:cSldViewPr snapToGrid="0" snapToObjects="1">
      <p:cViewPr>
        <p:scale>
          <a:sx n="75" d="100"/>
          <a:sy n="75" d="100"/>
        </p:scale>
        <p:origin x="-88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24C93-3621-3C4B-BF69-8A1908604DA9}" type="datetimeFigureOut">
              <a:rPr lang="en-US" smtClean="0"/>
              <a:pPr/>
              <a:t>7/3/13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AD08A5-70B1-934D-9E5B-FD3B79FA968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Great advances over 3 decades: fluorescent </a:t>
            </a:r>
            <a:r>
              <a:rPr lang="en-US" dirty="0" err="1" smtClean="0"/>
              <a:t>labelling</a:t>
            </a:r>
            <a:r>
              <a:rPr lang="en-US" dirty="0" smtClean="0"/>
              <a:t>, capillary electrophoresis,</a:t>
            </a:r>
            <a:r>
              <a:rPr lang="en-US" baseline="0" dirty="0" smtClean="0"/>
              <a:t> and general automation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DNA is amplified and denatured to produce </a:t>
            </a:r>
            <a:r>
              <a:rPr lang="en-US" baseline="0" dirty="0" err="1" smtClean="0"/>
              <a:t>ssDNA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Sequencing primer is annealed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Sequencing terminates when a </a:t>
            </a:r>
            <a:r>
              <a:rPr lang="en-US" baseline="0" dirty="0" err="1" smtClean="0"/>
              <a:t>dideoxynculeotide</a:t>
            </a:r>
            <a:r>
              <a:rPr lang="en-US" baseline="0" dirty="0" smtClean="0"/>
              <a:t> becomes incorporated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Fragments remain bound to the single stranded DNA molecule which has acted as a template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Heating and denaturing the partially double stranded molecules, will release them from their template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Separated using high resolution denaturing gel electrophoresis</a:t>
            </a:r>
          </a:p>
          <a:p>
            <a:pPr marL="228600" indent="-228600">
              <a:buAutoNum type="arabicPeriod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D08A5-70B1-934D-9E5B-FD3B79FA968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 mol weight DNA sheared into random fragments and cloned into an appropriate vector</a:t>
            </a:r>
          </a:p>
          <a:p>
            <a:r>
              <a:rPr lang="en-US" dirty="0" smtClean="0"/>
              <a:t>Clones are then sequenced from both ends using the chain termination method yielding two short sequences</a:t>
            </a:r>
          </a:p>
          <a:p>
            <a:r>
              <a:rPr lang="en-US" dirty="0" smtClean="0"/>
              <a:t>The two reads from the same clone are referred</a:t>
            </a:r>
            <a:r>
              <a:rPr lang="en-US" baseline="0" dirty="0" smtClean="0"/>
              <a:t> to as mate pairs</a:t>
            </a:r>
          </a:p>
          <a:p>
            <a:r>
              <a:rPr lang="en-US" baseline="0" dirty="0" smtClean="0"/>
              <a:t>Mate pairs will rarely overlap</a:t>
            </a:r>
          </a:p>
          <a:p>
            <a:r>
              <a:rPr lang="en-US" baseline="0" dirty="0" smtClean="0"/>
              <a:t>Original sequence is reconstruction from the reads using sequence assembly software</a:t>
            </a:r>
          </a:p>
          <a:p>
            <a:r>
              <a:rPr lang="en-US" baseline="0" dirty="0" smtClean="0"/>
              <a:t>Overlapping reads collected into longer composite </a:t>
            </a:r>
            <a:r>
              <a:rPr lang="en-US" baseline="0" dirty="0" err="1" smtClean="0"/>
              <a:t>contigs</a:t>
            </a:r>
            <a:endParaRPr lang="en-US" baseline="0" dirty="0" smtClean="0"/>
          </a:p>
          <a:p>
            <a:r>
              <a:rPr lang="en-US" baseline="0" dirty="0" err="1" smtClean="0"/>
              <a:t>Contigs</a:t>
            </a:r>
            <a:r>
              <a:rPr lang="en-US" baseline="0" dirty="0" smtClean="0"/>
              <a:t> linked together to form scaffolds</a:t>
            </a:r>
          </a:p>
          <a:p>
            <a:r>
              <a:rPr lang="en-US" baseline="0" dirty="0" smtClean="0"/>
              <a:t>PCR followed by sequencing or vectors can be used to fill in gaps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D08A5-70B1-934D-9E5B-FD3B79FA968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D08A5-70B1-934D-9E5B-FD3B79FA968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Library construction by fragmenting</a:t>
            </a:r>
            <a:r>
              <a:rPr lang="en-US" baseline="0" dirty="0" smtClean="0"/>
              <a:t> target genome and cloning it into large-fragment cloning vector (BAC vectors shown)</a:t>
            </a:r>
          </a:p>
          <a:p>
            <a:r>
              <a:rPr lang="en-US" baseline="0" dirty="0" smtClean="0"/>
              <a:t>Random shotgun sequencing of BAC clones</a:t>
            </a:r>
          </a:p>
          <a:p>
            <a:r>
              <a:rPr lang="en-US" baseline="0" dirty="0" smtClean="0"/>
              <a:t>Clone sequences assembled to reconstruct the sequence of the genome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D08A5-70B1-934D-9E5B-FD3B79FA968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</a:t>
            </a:r>
            <a:r>
              <a:rPr lang="en-US" baseline="0" dirty="0" smtClean="0"/>
              <a:t> novo shotgun</a:t>
            </a:r>
          </a:p>
          <a:p>
            <a:r>
              <a:rPr lang="en-US" baseline="0" dirty="0" smtClean="0"/>
              <a:t>Paired end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D08A5-70B1-934D-9E5B-FD3B79FA968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DNA fragmented and</a:t>
            </a:r>
            <a:r>
              <a:rPr lang="en-US" baseline="0" dirty="0" smtClean="0"/>
              <a:t> then </a:t>
            </a:r>
            <a:r>
              <a:rPr lang="en-US" baseline="0" dirty="0" err="1" smtClean="0"/>
              <a:t>ssDNA</a:t>
            </a:r>
            <a:endParaRPr lang="en-US" dirty="0" smtClean="0"/>
          </a:p>
          <a:p>
            <a:r>
              <a:rPr lang="en-US" dirty="0" smtClean="0"/>
              <a:t>DNA</a:t>
            </a:r>
            <a:r>
              <a:rPr lang="en-US" baseline="0" dirty="0" smtClean="0"/>
              <a:t> bound to beads and DNA copied millions of times</a:t>
            </a:r>
          </a:p>
          <a:p>
            <a:r>
              <a:rPr lang="en-US" baseline="0" dirty="0" smtClean="0"/>
              <a:t>Beads put in wells on a fiber optic slide</a:t>
            </a:r>
          </a:p>
          <a:p>
            <a:r>
              <a:rPr lang="en-US" baseline="0" dirty="0" smtClean="0"/>
              <a:t>Nucleotides flow over wells and begin building second strand of DNA</a:t>
            </a:r>
          </a:p>
          <a:p>
            <a:r>
              <a:rPr lang="en-US" baseline="0" dirty="0" smtClean="0"/>
              <a:t>When a nucleotide is incorporated a pyrophosphate is released which is converted to ATP</a:t>
            </a:r>
          </a:p>
          <a:p>
            <a:r>
              <a:rPr lang="en-US" baseline="0" dirty="0" smtClean="0"/>
              <a:t>ATP fuels a bioluminescent </a:t>
            </a:r>
            <a:r>
              <a:rPr lang="en-US" baseline="0" dirty="0" err="1" smtClean="0"/>
              <a:t>luciferase</a:t>
            </a:r>
            <a:r>
              <a:rPr lang="en-US" baseline="0" dirty="0" smtClean="0"/>
              <a:t> enzyme to produce lights</a:t>
            </a:r>
          </a:p>
          <a:p>
            <a:r>
              <a:rPr lang="en-US" baseline="0" dirty="0" smtClean="0"/>
              <a:t>Camera captures the light and the number of nucleotides incorporated can be estimated from the brightness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D08A5-70B1-934D-9E5B-FD3B79FA968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D08A5-70B1-934D-9E5B-FD3B79FA9681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D08A5-70B1-934D-9E5B-FD3B79FA9681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D08A5-70B1-934D-9E5B-FD3B79FA9681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danfelker@gmail.com</a:t>
            </a:r>
            <a:endParaRPr lang="en-US" dirty="0" smtClean="0"/>
          </a:p>
          <a:p>
            <a:r>
              <a:rPr lang="en-US" dirty="0" smtClean="0"/>
              <a:t>Unix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D08A5-70B1-934D-9E5B-FD3B79FA9681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D08A5-70B1-934D-9E5B-FD3B79FA9681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E6C7C57-8C93-4D49-964A-D1CAE681D1B4}" type="datetimeFigureOut">
              <a:rPr lang="en-US" smtClean="0"/>
              <a:pPr/>
              <a:t>7/3/13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C2DD1C59-B8FB-4BC6-84FE-FD700C7CF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C7C57-8C93-4D49-964A-D1CAE681D1B4}" type="datetimeFigureOut">
              <a:rPr lang="en-US" smtClean="0"/>
              <a:pPr/>
              <a:t>7/3/13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021D-03F9-E348-94E3-977C0F6D8F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E6C7C57-8C93-4D49-964A-D1CAE681D1B4}" type="datetimeFigureOut">
              <a:rPr lang="en-US" smtClean="0"/>
              <a:pPr/>
              <a:t>7/3/13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C7C57-8C93-4D49-964A-D1CAE681D1B4}" type="datetimeFigureOut">
              <a:rPr lang="en-US" smtClean="0"/>
              <a:pPr/>
              <a:t>7/3/13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021D-03F9-E348-94E3-977C0F6D8F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C7C57-8C93-4D49-964A-D1CAE681D1B4}" type="datetimeFigureOut">
              <a:rPr lang="en-US" smtClean="0"/>
              <a:pPr/>
              <a:t>7/3/13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021D-03F9-E348-94E3-977C0F6D8F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C7C57-8C93-4D49-964A-D1CAE681D1B4}" type="datetimeFigureOut">
              <a:rPr lang="en-US" smtClean="0"/>
              <a:pPr/>
              <a:t>7/3/13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021D-03F9-E348-94E3-977C0F6D8F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C7C57-8C93-4D49-964A-D1CAE681D1B4}" type="datetimeFigureOut">
              <a:rPr lang="en-US" smtClean="0"/>
              <a:pPr/>
              <a:t>7/3/13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021D-03F9-E348-94E3-977C0F6D8F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C7C57-8C93-4D49-964A-D1CAE681D1B4}" type="datetimeFigureOut">
              <a:rPr lang="en-US" smtClean="0"/>
              <a:pPr/>
              <a:t>7/3/13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021D-03F9-E348-94E3-977C0F6D8F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C7C57-8C93-4D49-964A-D1CAE681D1B4}" type="datetimeFigureOut">
              <a:rPr lang="en-US" smtClean="0"/>
              <a:pPr/>
              <a:t>7/3/13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021D-03F9-E348-94E3-977C0F6D8F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C7C57-8C93-4D49-964A-D1CAE681D1B4}" type="datetimeFigureOut">
              <a:rPr lang="en-US" smtClean="0"/>
              <a:pPr/>
              <a:t>7/3/13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021D-03F9-E348-94E3-977C0F6D8F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C7C57-8C93-4D49-964A-D1CAE681D1B4}" type="datetimeFigureOut">
              <a:rPr lang="en-US" smtClean="0"/>
              <a:pPr/>
              <a:t>7/3/13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021D-03F9-E348-94E3-977C0F6D8F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E6C7C57-8C93-4D49-964A-D1CAE681D1B4}" type="datetimeFigureOut">
              <a:rPr lang="en-US" smtClean="0"/>
              <a:pPr/>
              <a:t>7/3/13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B3E021D-03F9-E348-94E3-977C0F6D8F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MxkYa9XCvBQ" TargetMode="External"/><Relationship Id="rId4" Type="http://schemas.openxmlformats.org/officeDocument/2006/relationships/hyperlink" Target="http://www.youtube.com/watch?v=Aatk7CMZQtE%23at=204" TargetMode="External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hyperlink" Target="http://www.youtube.com/watch?v=NHCJ8PtYCFc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3-06-29 at 10.25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7658"/>
            <a:ext cx="9144000" cy="2882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5100" y="371822"/>
            <a:ext cx="800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http://</a:t>
            </a:r>
            <a:r>
              <a:rPr lang="en-US" sz="2400" dirty="0" err="1" smtClean="0"/>
              <a:t>www.discoveryandinnovation.com/UNM_bioinformatics</a:t>
            </a:r>
            <a:r>
              <a:rPr lang="en-US" sz="2400" dirty="0" smtClean="0"/>
              <a:t>/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483115" y="4937283"/>
            <a:ext cx="4309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THANKS PAUL!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Latest News in Genomics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04900"/>
            <a:ext cx="8229600" cy="4937760"/>
          </a:xfrm>
        </p:spPr>
        <p:txBody>
          <a:bodyPr/>
          <a:lstStyle/>
          <a:p>
            <a:r>
              <a:rPr lang="en-US" dirty="0" smtClean="0"/>
              <a:t>1.12x coverage draft genome of 560-780k yr old horse</a:t>
            </a:r>
          </a:p>
          <a:p>
            <a:r>
              <a:rPr lang="en-US" i="1" dirty="0" err="1" smtClean="0"/>
              <a:t>Equus</a:t>
            </a:r>
            <a:r>
              <a:rPr lang="en-US" i="1" dirty="0" smtClean="0"/>
              <a:t> </a:t>
            </a:r>
            <a:r>
              <a:rPr lang="en-US" dirty="0" smtClean="0"/>
              <a:t>lineage gave rise to all contemporary horses, zebras, and donkeys 4-5 million years ago</a:t>
            </a:r>
          </a:p>
          <a:p>
            <a:r>
              <a:rPr lang="en-US" dirty="0" smtClean="0"/>
              <a:t>Evidence for selection on the immune system</a:t>
            </a:r>
          </a:p>
          <a:p>
            <a:r>
              <a:rPr lang="en-US" dirty="0" smtClean="0"/>
              <a:t>29 genomic regions corresponding to loci selected early during domestication</a:t>
            </a:r>
          </a:p>
          <a:p>
            <a:r>
              <a:rPr lang="en-US" dirty="0" err="1" smtClean="0"/>
              <a:t>Helicos</a:t>
            </a:r>
            <a:r>
              <a:rPr lang="en-US" dirty="0" smtClean="0"/>
              <a:t> </a:t>
            </a:r>
            <a:r>
              <a:rPr lang="en-US" dirty="0" err="1" smtClean="0"/>
              <a:t>HeliScope</a:t>
            </a:r>
            <a:endParaRPr lang="en-US" dirty="0" smtClean="0"/>
          </a:p>
          <a:p>
            <a:r>
              <a:rPr lang="en-US" dirty="0" err="1" smtClean="0"/>
              <a:t>Illumina</a:t>
            </a:r>
            <a:r>
              <a:rPr lang="en-US" dirty="0" smtClean="0"/>
              <a:t> </a:t>
            </a:r>
            <a:r>
              <a:rPr lang="en-US" dirty="0" err="1" smtClean="0"/>
              <a:t>GAIIx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4150" y="3390900"/>
            <a:ext cx="4972050" cy="3314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Latest News in Genomics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Human genes cannot be patented, but </a:t>
            </a:r>
            <a:r>
              <a:rPr lang="en-US" dirty="0" err="1" smtClean="0"/>
              <a:t>cDNA</a:t>
            </a:r>
            <a:r>
              <a:rPr lang="en-US" dirty="0" smtClean="0"/>
              <a:t> can be claimed as intellectual property </a:t>
            </a:r>
          </a:p>
          <a:p>
            <a:r>
              <a:rPr lang="en-US" dirty="0" smtClean="0"/>
              <a:t>According to researchers at Weill Cornell Medical College, patents now cover ~40% of the human genome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…but some still aren’t sure if they </a:t>
            </a:r>
            <a:r>
              <a:rPr lang="en-US" i="1" dirty="0" smtClean="0"/>
              <a:t>believe</a:t>
            </a:r>
            <a:r>
              <a:rPr lang="en-US" dirty="0" smtClean="0"/>
              <a:t> in molecular biology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 Throughput Sequencing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Past, Present, and Future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The Road to 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1866 Mendel’s pea experiments</a:t>
            </a:r>
          </a:p>
          <a:p>
            <a:r>
              <a:rPr lang="en-US" dirty="0" smtClean="0"/>
              <a:t>1944 Genes made of nucleic acid</a:t>
            </a:r>
          </a:p>
          <a:p>
            <a:r>
              <a:rPr lang="en-US" dirty="0" smtClean="0"/>
              <a:t>1952 Electrophoresis</a:t>
            </a:r>
          </a:p>
          <a:p>
            <a:r>
              <a:rPr lang="en-US" dirty="0" smtClean="0"/>
              <a:t>1953 DNA molecular structure</a:t>
            </a:r>
          </a:p>
          <a:p>
            <a:r>
              <a:rPr lang="en-US" dirty="0" smtClean="0"/>
              <a:t>1972 Cloning</a:t>
            </a:r>
          </a:p>
          <a:p>
            <a:r>
              <a:rPr lang="en-US" dirty="0" smtClean="0"/>
              <a:t>1977 Sanger Sequencing</a:t>
            </a:r>
          </a:p>
          <a:p>
            <a:r>
              <a:rPr lang="en-US" dirty="0" smtClean="0"/>
              <a:t>1985 PCR, DNA fingerprinting</a:t>
            </a:r>
          </a:p>
          <a:p>
            <a:r>
              <a:rPr lang="en-US" dirty="0" smtClean="0"/>
              <a:t>1990 BLAST</a:t>
            </a:r>
          </a:p>
          <a:p>
            <a:r>
              <a:rPr lang="en-US" dirty="0" smtClean="0"/>
              <a:t>1995 Microarray technology</a:t>
            </a:r>
          </a:p>
          <a:p>
            <a:r>
              <a:rPr lang="en-US" dirty="0" smtClean="0"/>
              <a:t>2001 Human genome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1977-mid 2000s Sanger Sequencing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05025" y="1079500"/>
            <a:ext cx="4816475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1995-current Microarray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143000"/>
            <a:ext cx="7532077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en-US" dirty="0" smtClean="0"/>
              <a:t>1995-2005 Classical Shotgun Sequencing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 t="2917" r="24167" b="53333"/>
          <a:stretch>
            <a:fillRect/>
          </a:stretch>
        </p:blipFill>
        <p:spPr>
          <a:xfrm>
            <a:off x="0" y="1175948"/>
            <a:ext cx="8686800" cy="50116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2001 Human Genome Project</a:t>
            </a:r>
            <a:endParaRPr lang="en-US" dirty="0"/>
          </a:p>
        </p:txBody>
      </p:sp>
      <p:pic>
        <p:nvPicPr>
          <p:cNvPr id="5" name="Content Placeholder 4" descr="Screen Shot 2013-07-02 at 1.46.00 PM.png"/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 t="-299955" b="-299955"/>
          <a:stretch>
            <a:fillRect/>
          </a:stretch>
        </p:blipFill>
        <p:spPr/>
      </p:pic>
      <p:pic>
        <p:nvPicPr>
          <p:cNvPr id="4" name="Picture 3" descr="Screen Shot 2013-07-02 at 1.45.38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" y="1143000"/>
            <a:ext cx="9029700" cy="3365500"/>
          </a:xfrm>
          <a:prstGeom prst="rect">
            <a:avLst/>
          </a:prstGeom>
        </p:spPr>
      </p:pic>
      <p:pic>
        <p:nvPicPr>
          <p:cNvPr id="6" name="Picture 5" descr="Screen Shot 2013-07-02 at 1.46.00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4050" y="4508500"/>
            <a:ext cx="3111500" cy="266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2001 Human Genome Project</a:t>
            </a:r>
            <a:endParaRPr lang="en-US" dirty="0"/>
          </a:p>
        </p:txBody>
      </p:sp>
      <p:pic>
        <p:nvPicPr>
          <p:cNvPr id="6" name="Picture 5" descr="Screen Shot 2013-07-02 at 1.46.00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500" y="1143000"/>
            <a:ext cx="3111500" cy="266700"/>
          </a:xfrm>
          <a:prstGeom prst="rect">
            <a:avLst/>
          </a:prstGeom>
        </p:spPr>
      </p:pic>
      <p:pic>
        <p:nvPicPr>
          <p:cNvPr id="8" name="Content Placeholder 4" descr="Screen Shot 2013-07-02 at 1.40.43 PM.png"/>
          <p:cNvPicPr>
            <a:picLocks noGrp="1" noChangeAspect="1"/>
          </p:cNvPicPr>
          <p:nvPr>
            <p:ph sz="quarter" idx="1"/>
          </p:nvPr>
        </p:nvPicPr>
        <p:blipFill>
          <a:blip r:embed="rId4"/>
          <a:srcRect l="1679" t="4068" r="1679" b="4068"/>
          <a:stretch>
            <a:fillRect/>
          </a:stretch>
        </p:blipFill>
        <p:spPr>
          <a:xfrm>
            <a:off x="1801848" y="1143000"/>
            <a:ext cx="5200504" cy="5581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One Decade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219200"/>
            <a:ext cx="9144000" cy="493776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pPr algn="ctr">
              <a:buNone/>
            </a:pPr>
            <a:r>
              <a:rPr lang="en-US" sz="4400" dirty="0" smtClean="0">
                <a:solidFill>
                  <a:schemeClr val="tx2"/>
                </a:solidFill>
              </a:rPr>
              <a:t>~3 gigabases/13 yrs </a:t>
            </a:r>
            <a:r>
              <a:rPr lang="en-US" sz="4400" dirty="0" err="1" smtClean="0">
                <a:solidFill>
                  <a:schemeClr val="tx2"/>
                </a:solidFill>
                <a:sym typeface="Wingdings"/>
              </a:rPr>
              <a:t></a:t>
            </a:r>
            <a:r>
              <a:rPr lang="en-US" sz="4400" dirty="0" smtClean="0">
                <a:solidFill>
                  <a:schemeClr val="tx2"/>
                </a:solidFill>
                <a:sym typeface="Wingdings"/>
              </a:rPr>
              <a:t> 3 </a:t>
            </a:r>
            <a:r>
              <a:rPr lang="en-US" sz="4400" dirty="0" err="1" smtClean="0">
                <a:solidFill>
                  <a:schemeClr val="tx2"/>
                </a:solidFill>
                <a:sym typeface="Wingdings"/>
              </a:rPr>
              <a:t>gigabases</a:t>
            </a:r>
            <a:r>
              <a:rPr lang="en-US" sz="4400" dirty="0" smtClean="0">
                <a:solidFill>
                  <a:schemeClr val="tx2"/>
                </a:solidFill>
                <a:sym typeface="Wingdings"/>
              </a:rPr>
              <a:t>/day</a:t>
            </a:r>
          </a:p>
          <a:p>
            <a:pPr>
              <a:buNone/>
            </a:pPr>
            <a:r>
              <a:rPr lang="en-US" sz="3200" dirty="0" smtClean="0">
                <a:sym typeface="Wingdings"/>
              </a:rPr>
              <a:t>    Human genome project	      $1000 human genome</a:t>
            </a:r>
          </a:p>
          <a:p>
            <a:pPr>
              <a:buNone/>
            </a:pPr>
            <a:r>
              <a:rPr lang="en-US" sz="3200" dirty="0" smtClean="0">
                <a:sym typeface="Wingdings"/>
              </a:rPr>
              <a:t>	  $3 billion</a:t>
            </a: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Platforms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219" y="1219201"/>
            <a:ext cx="2885281" cy="15747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94000"/>
            <a:ext cx="2095500" cy="127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6800" y="1143000"/>
            <a:ext cx="2540000" cy="127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0583" y="2794000"/>
            <a:ext cx="2146300" cy="127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4527610"/>
            <a:ext cx="3810000" cy="14351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9750" y="4419600"/>
            <a:ext cx="2476500" cy="1143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64200" y="5562600"/>
            <a:ext cx="2432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err="1" smtClean="0"/>
              <a:t>SOLiD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454 </a:t>
            </a:r>
            <a:r>
              <a:rPr lang="en-US" dirty="0" err="1" smtClean="0"/>
              <a:t>Pyrosequencing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r>
              <a:rPr lang="en-US" dirty="0" smtClean="0"/>
              <a:t>Whole Genome Sequencing</a:t>
            </a:r>
          </a:p>
          <a:p>
            <a:pPr lvl="1"/>
            <a:r>
              <a:rPr lang="en-US" dirty="0" smtClean="0"/>
              <a:t>Shotgun</a:t>
            </a:r>
          </a:p>
          <a:p>
            <a:pPr lvl="1"/>
            <a:r>
              <a:rPr lang="en-US" dirty="0" smtClean="0"/>
              <a:t>Paired End</a:t>
            </a:r>
          </a:p>
          <a:p>
            <a:r>
              <a:rPr lang="en-US" dirty="0" err="1" smtClean="0"/>
              <a:t>Metagenomics</a:t>
            </a:r>
            <a:endParaRPr lang="en-US" dirty="0" smtClean="0"/>
          </a:p>
          <a:p>
            <a:pPr lvl="1"/>
            <a:r>
              <a:rPr lang="en-US" dirty="0" smtClean="0"/>
              <a:t>18S and 16S </a:t>
            </a:r>
            <a:r>
              <a:rPr lang="en-US" dirty="0" err="1" smtClean="0"/>
              <a:t>rRNA</a:t>
            </a:r>
            <a:r>
              <a:rPr lang="en-US" dirty="0" smtClean="0"/>
              <a:t> </a:t>
            </a:r>
            <a:r>
              <a:rPr lang="en-US" dirty="0" err="1" smtClean="0"/>
              <a:t>Amplicon</a:t>
            </a:r>
            <a:r>
              <a:rPr lang="en-US" dirty="0" smtClean="0"/>
              <a:t> </a:t>
            </a:r>
            <a:r>
              <a:rPr lang="en-US" dirty="0" err="1" smtClean="0"/>
              <a:t>Seueqnecing</a:t>
            </a:r>
            <a:endParaRPr lang="en-US" dirty="0" smtClean="0"/>
          </a:p>
          <a:p>
            <a:pPr lvl="1"/>
            <a:r>
              <a:rPr lang="en-US" dirty="0" smtClean="0"/>
              <a:t>Shotgun </a:t>
            </a:r>
            <a:r>
              <a:rPr lang="en-US" dirty="0" err="1" smtClean="0"/>
              <a:t>metagenomics</a:t>
            </a:r>
            <a:endParaRPr lang="en-US" dirty="0" smtClean="0"/>
          </a:p>
          <a:p>
            <a:pPr lvl="1"/>
            <a:r>
              <a:rPr lang="en-US" dirty="0" err="1" smtClean="0"/>
              <a:t>cDNA</a:t>
            </a:r>
            <a:r>
              <a:rPr lang="en-US" dirty="0" smtClean="0"/>
              <a:t> </a:t>
            </a:r>
            <a:r>
              <a:rPr lang="en-US" dirty="0" err="1" smtClean="0"/>
              <a:t>metagenomics</a:t>
            </a:r>
            <a:r>
              <a:rPr lang="en-US" dirty="0" smtClean="0"/>
              <a:t>- pathogen detection</a:t>
            </a:r>
          </a:p>
          <a:p>
            <a:r>
              <a:rPr lang="en-US" dirty="0" err="1" smtClean="0"/>
              <a:t>Transcriptome</a:t>
            </a:r>
            <a:endParaRPr lang="en-US" dirty="0" smtClean="0"/>
          </a:p>
          <a:p>
            <a:pPr lvl="1"/>
            <a:r>
              <a:rPr lang="en-US" dirty="0" err="1" smtClean="0"/>
              <a:t>cDNA</a:t>
            </a:r>
            <a:r>
              <a:rPr lang="en-US" dirty="0" smtClean="0"/>
              <a:t> rapid library prep</a:t>
            </a:r>
          </a:p>
          <a:p>
            <a:pPr lvl="1"/>
            <a:r>
              <a:rPr lang="en-US" dirty="0" smtClean="0"/>
              <a:t>Low-input RNA samples (500pg)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454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067" y="1143000"/>
            <a:ext cx="6578600" cy="57233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454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468966"/>
            <a:ext cx="5452533" cy="4198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454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2934" y="-24031"/>
            <a:ext cx="4489450" cy="68820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err="1" smtClean="0"/>
              <a:t>Illumina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DNA sequencing</a:t>
            </a:r>
          </a:p>
          <a:p>
            <a:r>
              <a:rPr lang="en-US" dirty="0" smtClean="0"/>
              <a:t>RNA sequencing</a:t>
            </a:r>
          </a:p>
          <a:p>
            <a:r>
              <a:rPr lang="en-US" dirty="0" smtClean="0"/>
              <a:t>Epigenetic sequencing</a:t>
            </a:r>
          </a:p>
        </p:txBody>
      </p:sp>
      <p:pic>
        <p:nvPicPr>
          <p:cNvPr id="4" name="Content Placeholder 3" descr="Screen Shot 2013-07-02 at 9.03.15 PM.png"/>
          <p:cNvPicPr>
            <a:picLocks noChangeAspect="1"/>
          </p:cNvPicPr>
          <p:nvPr/>
        </p:nvPicPr>
        <p:blipFill>
          <a:blip r:embed="rId2"/>
          <a:srcRect t="-140906" b="-140906"/>
          <a:stretch>
            <a:fillRect/>
          </a:stretch>
        </p:blipFill>
        <p:spPr>
          <a:xfrm>
            <a:off x="-220129" y="1219200"/>
            <a:ext cx="9668934" cy="5801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err="1" smtClean="0"/>
              <a:t>Illumina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Sequencing by Synthesis (SBS)</a:t>
            </a:r>
          </a:p>
          <a:p>
            <a:pPr lvl="1"/>
            <a:r>
              <a:rPr lang="en-US" dirty="0" smtClean="0"/>
              <a:t>A single fluorescently-labeled </a:t>
            </a:r>
            <a:r>
              <a:rPr lang="en-US" dirty="0" err="1" smtClean="0"/>
              <a:t>dNTP</a:t>
            </a:r>
            <a:r>
              <a:rPr lang="en-US" dirty="0" smtClean="0"/>
              <a:t> is added to the nucleic acid chain </a:t>
            </a:r>
          </a:p>
          <a:p>
            <a:pPr lvl="1"/>
            <a:r>
              <a:rPr lang="en-US" dirty="0" smtClean="0"/>
              <a:t>This serves as a terminator for polymerization so the dye is imaged and signal intensity is measured to identify the base and finally cleaved to allow incorporation of the next nucleotide</a:t>
            </a:r>
          </a:p>
        </p:txBody>
      </p:sp>
      <p:pic>
        <p:nvPicPr>
          <p:cNvPr id="6" name="Picture 5" descr="Screen Shot 2013-07-02 at 9.38.59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526" y="3583628"/>
            <a:ext cx="3352800" cy="3274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Shot 2013-07-02 at 11.15.26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925" y="0"/>
            <a:ext cx="771207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err="1" smtClean="0"/>
              <a:t>Illumina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err="1" smtClean="0"/>
              <a:t>Illumina</a:t>
            </a:r>
            <a:endParaRPr lang="en-US" dirty="0"/>
          </a:p>
        </p:txBody>
      </p:sp>
      <p:pic>
        <p:nvPicPr>
          <p:cNvPr id="7" name="Picture 6" descr="Screen Shot 2013-07-02 at 9.39.54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62" y="1143000"/>
            <a:ext cx="8661401" cy="55753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err="1" smtClean="0"/>
              <a:t>Illumina</a:t>
            </a:r>
            <a:endParaRPr lang="en-US" dirty="0"/>
          </a:p>
        </p:txBody>
      </p:sp>
      <p:pic>
        <p:nvPicPr>
          <p:cNvPr id="3" name="Picture 2" descr="Screen Shot 2013-07-02 at 9.41.12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96" y="1198035"/>
            <a:ext cx="8636000" cy="5575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err="1" smtClean="0"/>
              <a:t>Illumina</a:t>
            </a:r>
            <a:endParaRPr lang="en-US" dirty="0"/>
          </a:p>
        </p:txBody>
      </p:sp>
      <p:pic>
        <p:nvPicPr>
          <p:cNvPr id="3" name="Picture 2" descr="Screen Shot 2013-07-02 at 9.41.57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19" y="1244598"/>
            <a:ext cx="8648700" cy="549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err="1" smtClean="0"/>
              <a:t>Illumina</a:t>
            </a:r>
            <a:endParaRPr lang="en-US" dirty="0"/>
          </a:p>
        </p:txBody>
      </p:sp>
      <p:pic>
        <p:nvPicPr>
          <p:cNvPr id="4" name="Picture 3" descr="Screen Shot 2013-07-02 at 9.42.58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62" y="1172636"/>
            <a:ext cx="8648701" cy="5549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err="1" smtClean="0"/>
              <a:t>Illumina</a:t>
            </a:r>
            <a:endParaRPr lang="en-US" dirty="0"/>
          </a:p>
        </p:txBody>
      </p:sp>
      <p:pic>
        <p:nvPicPr>
          <p:cNvPr id="3" name="Picture 2" descr="Screen Shot 2013-07-02 at 9.43.49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29" y="1227665"/>
            <a:ext cx="8636000" cy="551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err="1" smtClean="0"/>
              <a:t>Illumina</a:t>
            </a:r>
            <a:endParaRPr lang="en-US" dirty="0"/>
          </a:p>
        </p:txBody>
      </p:sp>
      <p:pic>
        <p:nvPicPr>
          <p:cNvPr id="3" name="Picture 2" descr="Screen Shot 2013-07-02 at 9.44.16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37" y="1227668"/>
            <a:ext cx="8661400" cy="556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Ion Torrent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Ion Torrent video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Evolution of Ion Torrent to $1000 human genome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800" y="2535766"/>
            <a:ext cx="8255000" cy="4356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Ion Torrent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90333"/>
            <a:ext cx="6216651" cy="3767667"/>
          </a:xfrm>
          <a:prstGeom prst="rect">
            <a:avLst/>
          </a:prstGeom>
        </p:spPr>
      </p:pic>
      <p:grpSp>
        <p:nvGrpSpPr>
          <p:cNvPr id="3" name="Group 8"/>
          <p:cNvGrpSpPr/>
          <p:nvPr/>
        </p:nvGrpSpPr>
        <p:grpSpPr>
          <a:xfrm>
            <a:off x="4754880" y="-118536"/>
            <a:ext cx="4389120" cy="4049982"/>
            <a:chOff x="2560320" y="1219200"/>
            <a:chExt cx="4389120" cy="404998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rcRect l="32000" t="8889" r="27000" b="14222"/>
            <a:stretch>
              <a:fillRect/>
            </a:stretch>
          </p:blipFill>
          <p:spPr>
            <a:xfrm>
              <a:off x="3200400" y="1314393"/>
              <a:ext cx="3749040" cy="395478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560320" y="1219200"/>
              <a:ext cx="4389120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660 million wells on Chip II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643" y="3018366"/>
            <a:ext cx="5575300" cy="387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en-US" dirty="0" smtClean="0"/>
              <a:t>Pac Bio: Single Molecule, Real-Time (SMRT)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 Novo assembly</a:t>
            </a:r>
          </a:p>
          <a:p>
            <a:r>
              <a:rPr lang="en-US" dirty="0" smtClean="0"/>
              <a:t>Targeted sequencing of genetic variations (structural, </a:t>
            </a:r>
            <a:r>
              <a:rPr lang="en-US" dirty="0" err="1" smtClean="0"/>
              <a:t>haplotypes</a:t>
            </a:r>
            <a:r>
              <a:rPr lang="en-US" dirty="0" smtClean="0"/>
              <a:t>, and rare </a:t>
            </a:r>
            <a:r>
              <a:rPr lang="en-US" dirty="0" err="1" smtClean="0"/>
              <a:t>SNPs</a:t>
            </a:r>
            <a:r>
              <a:rPr lang="en-US" dirty="0" smtClean="0"/>
              <a:t>)</a:t>
            </a:r>
          </a:p>
          <a:p>
            <a:r>
              <a:rPr lang="en-US" dirty="0" smtClean="0"/>
              <a:t>Base modification identification (detect genetic regulation and DNA damage)</a:t>
            </a:r>
          </a:p>
          <a:p>
            <a:r>
              <a:rPr lang="en-US" dirty="0" smtClean="0">
                <a:hlinkClick r:id="rId4"/>
              </a:rPr>
              <a:t>Eavesdropping on a single</a:t>
            </a:r>
          </a:p>
          <a:p>
            <a:pPr>
              <a:buNone/>
            </a:pPr>
            <a:r>
              <a:rPr lang="en-US" dirty="0" smtClean="0">
                <a:hlinkClick r:id="rId4"/>
              </a:rPr>
              <a:t>DNA polymerase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en-US" dirty="0" err="1" smtClean="0"/>
              <a:t>SOLiD</a:t>
            </a:r>
            <a:r>
              <a:rPr lang="en-US" dirty="0" smtClean="0"/>
              <a:t>: Sequencing by </a:t>
            </a:r>
            <a:r>
              <a:rPr lang="en-US" dirty="0" err="1" smtClean="0"/>
              <a:t>Oligonucleotide</a:t>
            </a:r>
            <a:r>
              <a:rPr lang="en-US" dirty="0" smtClean="0"/>
              <a:t> Ligation and Detection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0" y="1219200"/>
            <a:ext cx="9144000" cy="56388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Library Preparation</a:t>
            </a:r>
          </a:p>
          <a:p>
            <a:pPr marL="788670" lvl="1" indent="-514350"/>
            <a:r>
              <a:rPr lang="en-US" dirty="0" smtClean="0"/>
              <a:t>Fragment or mate-paired</a:t>
            </a:r>
          </a:p>
          <a:p>
            <a:pPr marL="514350" indent="-514350">
              <a:buAutoNum type="arabicPeriod"/>
            </a:pPr>
            <a:r>
              <a:rPr lang="en-US" dirty="0" smtClean="0"/>
              <a:t>Template Preparation</a:t>
            </a:r>
          </a:p>
          <a:p>
            <a:pPr marL="788670" lvl="1" indent="-514350"/>
            <a:r>
              <a:rPr lang="en-US" dirty="0" smtClean="0"/>
              <a:t>Template + PCR reaction components + beads + primers</a:t>
            </a:r>
          </a:p>
          <a:p>
            <a:pPr marL="514350" indent="-514350">
              <a:buAutoNum type="arabicPeriod"/>
            </a:pPr>
            <a:r>
              <a:rPr lang="en-US" dirty="0" smtClean="0"/>
              <a:t>Bead Deposition</a:t>
            </a:r>
          </a:p>
          <a:p>
            <a:pPr marL="788670" lvl="1" indent="-514350"/>
            <a:r>
              <a:rPr lang="en-US" dirty="0" smtClean="0"/>
              <a:t>Deposit beads onto glass slide or </a:t>
            </a:r>
            <a:r>
              <a:rPr lang="en-US" dirty="0" err="1" smtClean="0"/>
              <a:t>FlowChip(s</a:t>
            </a:r>
            <a:r>
              <a:rPr lang="en-US" dirty="0" smtClean="0"/>
              <a:t>)</a:t>
            </a:r>
          </a:p>
          <a:p>
            <a:pPr marL="514350" indent="-514350">
              <a:buAutoNum type="arabicPeriod"/>
            </a:pPr>
            <a:r>
              <a:rPr lang="en-US" dirty="0" smtClean="0"/>
              <a:t>Sequencing by Ligation</a:t>
            </a:r>
          </a:p>
          <a:p>
            <a:pPr marL="788670" lvl="1" indent="-514350"/>
            <a:r>
              <a:rPr lang="en-US" dirty="0" smtClean="0"/>
              <a:t>Primers hybridize to adapter sequence on template beads</a:t>
            </a:r>
          </a:p>
          <a:p>
            <a:pPr marL="788670" lvl="1" indent="-514350"/>
            <a:r>
              <a:rPr lang="en-US" dirty="0" smtClean="0"/>
              <a:t>Fluorescently labeled </a:t>
            </a:r>
            <a:r>
              <a:rPr lang="en-US" dirty="0" err="1" smtClean="0"/>
              <a:t>dNTP</a:t>
            </a:r>
            <a:r>
              <a:rPr lang="en-US" dirty="0" smtClean="0"/>
              <a:t> probes compete for ligation to primer</a:t>
            </a:r>
          </a:p>
          <a:p>
            <a:pPr marL="514350" indent="-514350">
              <a:buAutoNum type="arabicPeriod"/>
            </a:pPr>
            <a:r>
              <a:rPr lang="en-US" dirty="0" smtClean="0"/>
              <a:t>Primer Reset</a:t>
            </a:r>
          </a:p>
          <a:p>
            <a:pPr marL="788670" lvl="1" indent="-514350"/>
            <a:r>
              <a:rPr lang="en-US" dirty="0" smtClean="0"/>
              <a:t>Every base interrogated in two independent ligation reactions by two primers</a:t>
            </a:r>
          </a:p>
          <a:p>
            <a:pPr marL="514350" indent="-514350">
              <a:buAutoNum type="arabicPeriod"/>
            </a:pPr>
            <a:r>
              <a:rPr lang="en-US" dirty="0" smtClean="0"/>
              <a:t>Exact Call Chemistry</a:t>
            </a:r>
          </a:p>
          <a:p>
            <a:pPr marL="788670" lvl="1" indent="-514350"/>
            <a:r>
              <a:rPr lang="en-US" dirty="0" smtClean="0"/>
              <a:t>Sequencing with additional primer to increase accuracy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788670" lvl="1" indent="-514350">
              <a:buFont typeface="+mj-lt"/>
              <a:buAutoNum type="arabicPeriod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err="1" smtClean="0"/>
              <a:t>Nanopore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“Strand sequencing”; both strands sequenced</a:t>
            </a:r>
          </a:p>
          <a:p>
            <a:r>
              <a:rPr lang="en-US" dirty="0" smtClean="0"/>
              <a:t>Real-time base calling</a:t>
            </a:r>
          </a:p>
          <a:p>
            <a:r>
              <a:rPr lang="en-US" dirty="0" smtClean="0"/>
              <a:t>Each base read 3 times</a:t>
            </a:r>
          </a:p>
          <a:p>
            <a:r>
              <a:rPr lang="en-US" dirty="0" err="1" smtClean="0"/>
              <a:t>GridION</a:t>
            </a:r>
            <a:r>
              <a:rPr lang="en-US" dirty="0" smtClean="0"/>
              <a:t> and </a:t>
            </a:r>
            <a:r>
              <a:rPr lang="en-US" dirty="0" err="1" smtClean="0"/>
              <a:t>MinION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9613" y="3124552"/>
            <a:ext cx="5554387" cy="37334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0" y="254000"/>
          <a:ext cx="9144000" cy="6328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0667"/>
                <a:gridCol w="1032933"/>
                <a:gridCol w="1016000"/>
                <a:gridCol w="999067"/>
                <a:gridCol w="982133"/>
                <a:gridCol w="1049867"/>
                <a:gridCol w="1134533"/>
                <a:gridCol w="897467"/>
                <a:gridCol w="931333"/>
              </a:tblGrid>
              <a:tr h="524928"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List</a:t>
                      </a:r>
                      <a:r>
                        <a:rPr lang="en-US" sz="1500" baseline="0" dirty="0" smtClean="0"/>
                        <a:t> Price</a:t>
                      </a:r>
                      <a:endParaRPr lang="en-US" sz="1500" dirty="0" smtClean="0"/>
                    </a:p>
                    <a:p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Reagent costs/run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Reagent costs/Mb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Error rates (%)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Run Time</a:t>
                      </a:r>
                    </a:p>
                    <a:p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Millions of Reads/run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Bases/read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MB/run</a:t>
                      </a:r>
                      <a:endParaRPr lang="en-US" sz="1500" dirty="0"/>
                    </a:p>
                  </a:txBody>
                  <a:tcPr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3730xl</a:t>
                      </a:r>
                      <a:r>
                        <a:rPr lang="en-US" sz="1500" baseline="0" dirty="0" smtClean="0"/>
                        <a:t> (capillary)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$376k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$144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$2,308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0.1-1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2 hrs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9.6x10-5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650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0.06</a:t>
                      </a:r>
                      <a:endParaRPr lang="en-US" sz="1500" dirty="0"/>
                    </a:p>
                  </a:txBody>
                  <a:tcPr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454 GS Jr.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$108k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$1,100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$22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1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10 hrs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0.1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400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50</a:t>
                      </a:r>
                      <a:endParaRPr lang="en-US" sz="1500" dirty="0"/>
                    </a:p>
                  </a:txBody>
                  <a:tcPr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454 FLX</a:t>
                      </a:r>
                      <a:r>
                        <a:rPr lang="en-US" sz="1500" baseline="0" dirty="0" smtClean="0"/>
                        <a:t> Ti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$450k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$6,200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$12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1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10 hrs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1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400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400</a:t>
                      </a:r>
                      <a:endParaRPr lang="en-US" sz="1500" dirty="0"/>
                    </a:p>
                  </a:txBody>
                  <a:tcPr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1500" dirty="0" err="1" smtClean="0"/>
                        <a:t>PacBio</a:t>
                      </a:r>
                      <a:r>
                        <a:rPr lang="en-US" sz="1500" baseline="0" dirty="0" smtClean="0"/>
                        <a:t> RS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$695k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$~300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$2-17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&lt;1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&lt;2 hrs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0.03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&gt;3,000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100-150</a:t>
                      </a:r>
                      <a:endParaRPr lang="en-US" sz="1500" dirty="0"/>
                    </a:p>
                  </a:txBody>
                  <a:tcPr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Ion Torrent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$49k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$539-939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$5</a:t>
                      </a:r>
                      <a:r>
                        <a:rPr lang="en-US" sz="1500" dirty="0" smtClean="0"/>
                        <a:t>-0.60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~1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4-7 hrs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0.1-4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400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40-1,500</a:t>
                      </a:r>
                      <a:endParaRPr lang="en-US" sz="1500" dirty="0"/>
                    </a:p>
                  </a:txBody>
                  <a:tcPr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Ion Torrent Proton</a:t>
                      </a:r>
                      <a:r>
                        <a:rPr lang="en-US" sz="1500" baseline="0" dirty="0" smtClean="0"/>
                        <a:t> I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$224k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$1,050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</a:t>
                      </a:r>
                      <a:r>
                        <a:rPr lang="en-US" sz="1500" dirty="0" smtClean="0"/>
                        <a:t>0.09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~1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&lt;4 hrs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70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&lt;200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10,000</a:t>
                      </a:r>
                      <a:endParaRPr lang="en-US" sz="1500" dirty="0"/>
                    </a:p>
                  </a:txBody>
                  <a:tcPr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1500" dirty="0" err="1" smtClean="0"/>
                        <a:t>SOLiD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$251k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$10,503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$0.07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&lt;0.1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8 days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&gt;1,410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75+35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155,100</a:t>
                      </a:r>
                      <a:endParaRPr lang="en-US" sz="1500" dirty="0"/>
                    </a:p>
                  </a:txBody>
                  <a:tcPr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1500" dirty="0" err="1" smtClean="0"/>
                        <a:t>MiSeq</a:t>
                      </a:r>
                      <a:r>
                        <a:rPr lang="en-US" sz="1500" dirty="0" smtClean="0"/>
                        <a:t> v2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$125k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$1,040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$0.70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~0.1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39 hrs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15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250+250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7,500</a:t>
                      </a:r>
                      <a:endParaRPr lang="en-US" sz="1500" dirty="0"/>
                    </a:p>
                  </a:txBody>
                  <a:tcPr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1500" dirty="0" err="1" smtClean="0"/>
                        <a:t>GAIIx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$250k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$17,575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$0.19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~0.1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14 days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300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150+150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96,000</a:t>
                      </a:r>
                      <a:endParaRPr lang="en-US" sz="1500" dirty="0"/>
                    </a:p>
                  </a:txBody>
                  <a:tcPr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1500" dirty="0" err="1" smtClean="0"/>
                        <a:t>HiSeq</a:t>
                      </a:r>
                      <a:r>
                        <a:rPr lang="en-US" sz="1500" dirty="0" smtClean="0"/>
                        <a:t> 1000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$560k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$10,220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$0.04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~0.1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8.5 days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&lt;1,500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100+100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&lt;300,000</a:t>
                      </a:r>
                      <a:endParaRPr lang="en-US" sz="1500" dirty="0"/>
                    </a:p>
                  </a:txBody>
                  <a:tcPr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1500" dirty="0" err="1" smtClean="0"/>
                        <a:t>HiSeq</a:t>
                      </a:r>
                      <a:r>
                        <a:rPr lang="en-US" sz="1500" baseline="0" dirty="0" smtClean="0"/>
                        <a:t> 2000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$690k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$23,470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$0.04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~0.1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11.5 days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&lt;3,000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100+100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&lt;600,000</a:t>
                      </a:r>
                      <a:endParaRPr lang="en-US" sz="1500" dirty="0"/>
                    </a:p>
                  </a:txBody>
                  <a:tcPr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sz="1500" dirty="0" err="1" smtClean="0"/>
                        <a:t>HiSeq</a:t>
                      </a:r>
                      <a:r>
                        <a:rPr lang="en-US" sz="1500" dirty="0" smtClean="0"/>
                        <a:t>      2500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$690k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$6,145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$0.05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~0.1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40 hrs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&lt;600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150+150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&lt;180,000</a:t>
                      </a:r>
                      <a:endParaRPr lang="en-US" sz="15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0" y="-16928"/>
          <a:ext cx="9144000" cy="69398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74506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BACs,plastids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and microbial genomes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Transcriptome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Plant/Animal</a:t>
                      </a:r>
                      <a:r>
                        <a:rPr lang="en-US" baseline="0" dirty="0" smtClean="0"/>
                        <a:t> genomes</a:t>
                      </a:r>
                      <a:endParaRPr lang="en-US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smtClean="0"/>
                        <a:t>454 GS Jr.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Good</a:t>
                      </a:r>
                      <a:r>
                        <a:rPr lang="en-US" sz="1750" baseline="0" dirty="0" smtClean="0"/>
                        <a:t>; expensive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Need many runs; expensive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Way too expensive</a:t>
                      </a:r>
                      <a:endParaRPr lang="en-US" sz="1750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smtClean="0"/>
                        <a:t>454 FLX+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Good;</a:t>
                      </a:r>
                      <a:r>
                        <a:rPr lang="en-US" sz="1750" baseline="0" dirty="0" smtClean="0"/>
                        <a:t> should </a:t>
                      </a:r>
                      <a:r>
                        <a:rPr lang="en-US" sz="1750" dirty="0" smtClean="0"/>
                        <a:t>multiplex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Good; expensive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Not for use alone</a:t>
                      </a:r>
                      <a:endParaRPr lang="en-US" sz="1750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MiSeq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Good; should multiplex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Expensive;</a:t>
                      </a:r>
                      <a:r>
                        <a:rPr lang="en-US" sz="1750" baseline="0" dirty="0" smtClean="0"/>
                        <a:t> reads longer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Expensive; reads</a:t>
                      </a:r>
                      <a:r>
                        <a:rPr lang="en-US" sz="1750" baseline="0" dirty="0" smtClean="0"/>
                        <a:t> longer</a:t>
                      </a:r>
                      <a:endParaRPr lang="en-US" sz="1750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HiSeq</a:t>
                      </a:r>
                      <a:r>
                        <a:rPr lang="en-US" dirty="0" smtClean="0"/>
                        <a:t> 2000/2500 std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More data than needed; assembly challenge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Good; assembly challenge; more data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Primary platform used</a:t>
                      </a:r>
                      <a:endParaRPr lang="en-US" sz="1750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smtClean="0"/>
                        <a:t>Ion </a:t>
                      </a:r>
                      <a:r>
                        <a:rPr lang="en-US" baseline="0" dirty="0" smtClean="0"/>
                        <a:t>Torrent 314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Reads</a:t>
                      </a:r>
                      <a:r>
                        <a:rPr lang="en-US" sz="1750" baseline="0" dirty="0" smtClean="0"/>
                        <a:t> shorter and more $ than </a:t>
                      </a:r>
                      <a:r>
                        <a:rPr lang="en-US" sz="1750" baseline="0" dirty="0" err="1" smtClean="0"/>
                        <a:t>Illumina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Reads shorter and more $ than </a:t>
                      </a:r>
                      <a:r>
                        <a:rPr lang="en-US" sz="1750" dirty="0" err="1" smtClean="0"/>
                        <a:t>Illumina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Way too expensive</a:t>
                      </a:r>
                      <a:endParaRPr lang="en-US" sz="1750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smtClean="0"/>
                        <a:t>Ion Torrent 318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Less data than </a:t>
                      </a:r>
                      <a:r>
                        <a:rPr lang="en-US" sz="1750" dirty="0" err="1" smtClean="0"/>
                        <a:t>MiSeq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Reads</a:t>
                      </a:r>
                      <a:r>
                        <a:rPr lang="en-US" sz="1750" baseline="0" dirty="0" smtClean="0"/>
                        <a:t> similar to 454 but less expensive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Less</a:t>
                      </a:r>
                      <a:r>
                        <a:rPr lang="en-US" sz="1750" baseline="0" dirty="0" smtClean="0"/>
                        <a:t> $ than 454, more than Proton or </a:t>
                      </a:r>
                      <a:r>
                        <a:rPr lang="en-US" sz="1750" baseline="0" dirty="0" err="1" smtClean="0"/>
                        <a:t>Illumina</a:t>
                      </a:r>
                      <a:endParaRPr lang="en-US" sz="1750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smtClean="0"/>
                        <a:t>Ion Torrent Proton 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More data than needed; assembly challenge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Assembly</a:t>
                      </a:r>
                      <a:r>
                        <a:rPr lang="en-US" sz="1750" baseline="0" dirty="0" smtClean="0"/>
                        <a:t> even </a:t>
                      </a:r>
                      <a:r>
                        <a:rPr lang="en-US" sz="1750" dirty="0" smtClean="0"/>
                        <a:t>more challenging than </a:t>
                      </a:r>
                      <a:r>
                        <a:rPr lang="en-US" sz="1750" dirty="0" err="1" smtClean="0"/>
                        <a:t>Illumina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Expensive compared to </a:t>
                      </a:r>
                      <a:r>
                        <a:rPr lang="en-US" sz="1750" dirty="0" err="1" smtClean="0"/>
                        <a:t>HiSeq</a:t>
                      </a:r>
                      <a:r>
                        <a:rPr lang="en-US" sz="1750" dirty="0" smtClean="0"/>
                        <a:t> or</a:t>
                      </a:r>
                      <a:r>
                        <a:rPr lang="en-US" sz="1750" baseline="0" dirty="0" smtClean="0"/>
                        <a:t> Proton II/III</a:t>
                      </a:r>
                      <a:endParaRPr lang="en-US" sz="1750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SOLiD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More data than needed; assembly challenge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Super</a:t>
                      </a:r>
                      <a:r>
                        <a:rPr lang="en-US" sz="1750" baseline="0" dirty="0" smtClean="0"/>
                        <a:t> short reads make assembly verge near impossible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Super short reads make assembly verge near impossible</a:t>
                      </a:r>
                      <a:endParaRPr lang="en-US" sz="1750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PacBio</a:t>
                      </a:r>
                      <a:r>
                        <a:rPr lang="en-US" dirty="0" smtClean="0"/>
                        <a:t> - 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Good for hybrid</a:t>
                      </a:r>
                      <a:r>
                        <a:rPr lang="en-US" sz="1750" baseline="0" dirty="0" smtClean="0"/>
                        <a:t> assemblies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Good for hybrid assemblies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Good for hybrid assemblies and mixed platform</a:t>
                      </a:r>
                      <a:r>
                        <a:rPr lang="en-US" sz="1750" baseline="0" dirty="0" smtClean="0"/>
                        <a:t> strategy</a:t>
                      </a:r>
                      <a:endParaRPr lang="en-US" sz="175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0" y="-16928"/>
          <a:ext cx="9144000" cy="68622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4233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Metagenomics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Mutation Detection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Comments</a:t>
                      </a:r>
                      <a:endParaRPr lang="en-US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smtClean="0"/>
                        <a:t>454 GS Jr.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Costs limit sample # and depth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Way too expensive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50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smtClean="0"/>
                        <a:t>454 FLX+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Good but expensive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Expensive; good for identifying clusters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Reliability</a:t>
                      </a:r>
                      <a:r>
                        <a:rPr lang="en-US" sz="1750" baseline="0" dirty="0" smtClean="0"/>
                        <a:t> issues</a:t>
                      </a:r>
                      <a:endParaRPr lang="en-US" sz="1750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MiSeq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Good; shorter reads than 454</a:t>
                      </a:r>
                      <a:r>
                        <a:rPr lang="en-US" sz="1750" baseline="0" dirty="0" smtClean="0"/>
                        <a:t> but more depth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More expensive</a:t>
                      </a:r>
                      <a:r>
                        <a:rPr lang="en-US" sz="1750" baseline="0" dirty="0" smtClean="0"/>
                        <a:t> than </a:t>
                      </a:r>
                      <a:r>
                        <a:rPr lang="en-US" sz="1750" baseline="0" dirty="0" err="1" smtClean="0"/>
                        <a:t>HiSeq</a:t>
                      </a:r>
                      <a:r>
                        <a:rPr lang="en-US" sz="1750" baseline="0" dirty="0" smtClean="0"/>
                        <a:t>, </a:t>
                      </a:r>
                      <a:r>
                        <a:rPr lang="en-US" sz="1750" baseline="0" dirty="0" err="1" smtClean="0"/>
                        <a:t>SOLiD</a:t>
                      </a:r>
                      <a:r>
                        <a:rPr lang="en-US" sz="1750" baseline="0" dirty="0" smtClean="0"/>
                        <a:t> or Proton II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Kits</a:t>
                      </a:r>
                      <a:r>
                        <a:rPr lang="en-US" sz="1750" baseline="0" dirty="0" smtClean="0"/>
                        <a:t> are expensive</a:t>
                      </a:r>
                      <a:endParaRPr lang="en-US" sz="1750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HiSeq</a:t>
                      </a:r>
                      <a:r>
                        <a:rPr lang="en-US" dirty="0" smtClean="0"/>
                        <a:t> 2000/2500 std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Good;</a:t>
                      </a:r>
                      <a:r>
                        <a:rPr lang="en-US" sz="1750" baseline="0" dirty="0" smtClean="0"/>
                        <a:t> short reads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Common platform</a:t>
                      </a:r>
                      <a:r>
                        <a:rPr lang="en-US" sz="1750" baseline="0" dirty="0" smtClean="0"/>
                        <a:t> used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50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smtClean="0"/>
                        <a:t>Ion </a:t>
                      </a:r>
                      <a:r>
                        <a:rPr lang="en-US" baseline="0" dirty="0" smtClean="0"/>
                        <a:t>Torrent 314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Reads</a:t>
                      </a:r>
                      <a:r>
                        <a:rPr lang="en-US" sz="1750" baseline="0" dirty="0" smtClean="0"/>
                        <a:t> shorter and more $ than </a:t>
                      </a:r>
                      <a:r>
                        <a:rPr lang="en-US" sz="1750" baseline="0" dirty="0" err="1" smtClean="0"/>
                        <a:t>Illumina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Reads shorter and more $ than </a:t>
                      </a:r>
                      <a:r>
                        <a:rPr lang="en-US" sz="1750" dirty="0" err="1" smtClean="0"/>
                        <a:t>Illumina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50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smtClean="0"/>
                        <a:t>Ion Torrent 318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Commonly replacing 454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More $ than </a:t>
                      </a:r>
                      <a:r>
                        <a:rPr lang="en-US" sz="1750" dirty="0" err="1" smtClean="0"/>
                        <a:t>MiSeq</a:t>
                      </a:r>
                      <a:r>
                        <a:rPr lang="en-US" sz="1750" dirty="0" smtClean="0"/>
                        <a:t>, </a:t>
                      </a:r>
                      <a:r>
                        <a:rPr lang="en-US" sz="1750" dirty="0" err="1" smtClean="0"/>
                        <a:t>HiSeq</a:t>
                      </a:r>
                      <a:r>
                        <a:rPr lang="en-US" sz="1750" dirty="0" smtClean="0"/>
                        <a:t>, </a:t>
                      </a:r>
                      <a:r>
                        <a:rPr lang="en-US" sz="1750" dirty="0" err="1" smtClean="0"/>
                        <a:t>SOLid</a:t>
                      </a:r>
                      <a:r>
                        <a:rPr lang="en-US" sz="1750" dirty="0" smtClean="0"/>
                        <a:t>, </a:t>
                      </a:r>
                      <a:r>
                        <a:rPr lang="en-US" sz="1750" baseline="0" dirty="0" smtClean="0"/>
                        <a:t>Proton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$ increasing with increased read length</a:t>
                      </a:r>
                      <a:endParaRPr lang="en-US" sz="1750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smtClean="0"/>
                        <a:t>Ion Torrent Proton 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Shorter reads than 454 or </a:t>
                      </a:r>
                      <a:r>
                        <a:rPr lang="en-US" sz="1750" dirty="0" err="1" smtClean="0"/>
                        <a:t>MiSeq</a:t>
                      </a:r>
                      <a:r>
                        <a:rPr lang="en-US" sz="1750" dirty="0" smtClean="0"/>
                        <a:t>; longer than </a:t>
                      </a:r>
                      <a:r>
                        <a:rPr lang="en-US" sz="1750" dirty="0" err="1" smtClean="0"/>
                        <a:t>HiSeq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More $</a:t>
                      </a:r>
                      <a:r>
                        <a:rPr lang="en-US" sz="1750" baseline="0" dirty="0" smtClean="0"/>
                        <a:t> than </a:t>
                      </a:r>
                      <a:r>
                        <a:rPr lang="en-US" sz="1750" baseline="0" dirty="0" err="1" smtClean="0"/>
                        <a:t>HiSeq</a:t>
                      </a:r>
                      <a:r>
                        <a:rPr lang="en-US" sz="1750" baseline="0" dirty="0" smtClean="0"/>
                        <a:t> or </a:t>
                      </a:r>
                      <a:r>
                        <a:rPr lang="en-US" sz="1750" baseline="0" dirty="0" err="1" smtClean="0"/>
                        <a:t>SOLid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50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SOLiD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Reads</a:t>
                      </a:r>
                      <a:r>
                        <a:rPr lang="en-US" sz="1750" baseline="0" dirty="0" smtClean="0"/>
                        <a:t> too short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Common platform used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Being replaced by better technology</a:t>
                      </a:r>
                      <a:endParaRPr lang="en-US" sz="1750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PacBio</a:t>
                      </a:r>
                      <a:r>
                        <a:rPr lang="en-US" dirty="0" smtClean="0"/>
                        <a:t> - 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Expensive</a:t>
                      </a:r>
                      <a:r>
                        <a:rPr lang="en-US" sz="1750" baseline="0" dirty="0" smtClean="0"/>
                        <a:t> but long reads good for hybrid sequencing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Way too expensive; insufficient accuracy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Not</a:t>
                      </a:r>
                      <a:r>
                        <a:rPr lang="en-US" sz="1750" baseline="0" dirty="0" smtClean="0"/>
                        <a:t> evolving as quickly as other platforms</a:t>
                      </a:r>
                      <a:endParaRPr lang="en-US" sz="175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558794"/>
          <a:ext cx="9144000" cy="39996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0000"/>
                <a:gridCol w="897467"/>
                <a:gridCol w="999066"/>
                <a:gridCol w="948267"/>
                <a:gridCol w="1032933"/>
                <a:gridCol w="1016000"/>
                <a:gridCol w="1083734"/>
                <a:gridCol w="812800"/>
                <a:gridCol w="1083733"/>
              </a:tblGrid>
              <a:tr h="524928">
                <a:tc>
                  <a:txBody>
                    <a:bodyPr/>
                    <a:lstStyle/>
                    <a:p>
                      <a:endParaRPr lang="en-US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dirty="0" smtClean="0"/>
                        <a:t>List</a:t>
                      </a:r>
                      <a:r>
                        <a:rPr lang="en-US" sz="1350" baseline="0" dirty="0" smtClean="0"/>
                        <a:t> Price</a:t>
                      </a:r>
                      <a:endParaRPr lang="en-US" sz="135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dirty="0" smtClean="0"/>
                        <a:t>Reagent costs/run</a:t>
                      </a:r>
                      <a:endParaRPr lang="en-US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dirty="0" smtClean="0"/>
                        <a:t>Reagent costs/Mb</a:t>
                      </a:r>
                      <a:endParaRPr lang="en-US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dirty="0" smtClean="0"/>
                        <a:t>Error rates (%)</a:t>
                      </a:r>
                      <a:endParaRPr lang="en-US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dirty="0" smtClean="0"/>
                        <a:t>Run Time</a:t>
                      </a:r>
                    </a:p>
                    <a:p>
                      <a:endParaRPr lang="en-US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dirty="0" smtClean="0"/>
                        <a:t>Millions of Reads/run</a:t>
                      </a:r>
                      <a:endParaRPr lang="en-US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dirty="0" smtClean="0"/>
                        <a:t>Bases/read</a:t>
                      </a:r>
                      <a:endParaRPr lang="en-US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dirty="0" smtClean="0"/>
                        <a:t>MB/run</a:t>
                      </a:r>
                      <a:endParaRPr lang="en-US" sz="1350" dirty="0"/>
                    </a:p>
                  </a:txBody>
                  <a:tcPr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HiSeq</a:t>
                      </a:r>
                      <a:r>
                        <a:rPr lang="en-US" dirty="0" smtClean="0"/>
                        <a:t> 2500 rapid run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dirty="0" smtClean="0"/>
                        <a:t>$690k? My guess</a:t>
                      </a:r>
                      <a:endParaRPr lang="en-US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6,145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~0.1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 hrs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150+</a:t>
                      </a:r>
                    </a:p>
                    <a:p>
                      <a:r>
                        <a:rPr lang="en-US" dirty="0" smtClean="0"/>
                        <a:t>150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&lt;180,000</a:t>
                      </a:r>
                      <a:endParaRPr lang="en-US" dirty="0"/>
                    </a:p>
                  </a:txBody>
                  <a:tcPr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dirty="0" smtClean="0"/>
                        <a:t>Ion</a:t>
                      </a:r>
                      <a:r>
                        <a:rPr lang="en-US" baseline="0" dirty="0" smtClean="0"/>
                        <a:t> Torrent Proton 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dirty="0" smtClean="0"/>
                        <a:t>$224k</a:t>
                      </a:r>
                      <a:endParaRPr lang="en-US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&gt;4 hrs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50,000</a:t>
                      </a:r>
                      <a:endParaRPr lang="en-US" dirty="0"/>
                    </a:p>
                  </a:txBody>
                  <a:tcPr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dirty="0" smtClean="0"/>
                        <a:t>Ion Torrent Proton III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dirty="0" smtClean="0"/>
                        <a:t>$224k</a:t>
                      </a:r>
                      <a:endParaRPr lang="en-US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&gt;4 hrs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100,000</a:t>
                      </a:r>
                      <a:endParaRPr lang="en-US" dirty="0"/>
                    </a:p>
                  </a:txBody>
                  <a:tcPr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minION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dirty="0" smtClean="0"/>
                        <a:t>$0</a:t>
                      </a:r>
                      <a:endParaRPr lang="en-US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&lt;900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&lt;6 hrs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1,000</a:t>
                      </a:r>
                      <a:endParaRPr lang="en-US" dirty="0"/>
                    </a:p>
                  </a:txBody>
                  <a:tcPr/>
                </a:tc>
              </a:tr>
              <a:tr h="342122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GridION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dirty="0" smtClean="0"/>
                        <a:t>30?</a:t>
                      </a:r>
                      <a:endParaRPr lang="en-US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100,000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0" y="812789"/>
          <a:ext cx="9144000" cy="48192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79586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BACs,plastids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and microbial genomes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Transcriptome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Plant/Animal</a:t>
                      </a:r>
                      <a:r>
                        <a:rPr lang="en-US" baseline="0" dirty="0" smtClean="0"/>
                        <a:t> genomes</a:t>
                      </a:r>
                      <a:endParaRPr lang="en-US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HiSeq</a:t>
                      </a:r>
                      <a:r>
                        <a:rPr lang="en-US" dirty="0" smtClean="0"/>
                        <a:t> 2500 rapid run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More data than need; assembly challenge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Good;</a:t>
                      </a:r>
                      <a:r>
                        <a:rPr lang="en-US" baseline="0" dirty="0" smtClean="0"/>
                        <a:t> lots of data; assembly challenge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More $</a:t>
                      </a:r>
                      <a:r>
                        <a:rPr lang="en-US" baseline="0" dirty="0" smtClean="0"/>
                        <a:t> than HiSeq2000 but inc. read length</a:t>
                      </a:r>
                      <a:endParaRPr lang="en-US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smtClean="0"/>
                        <a:t>Ion</a:t>
                      </a:r>
                      <a:r>
                        <a:rPr lang="en-US" baseline="0" dirty="0" smtClean="0"/>
                        <a:t> Torrent Proton 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More data than needed; assembly challenge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Assembly worse</a:t>
                      </a:r>
                      <a:r>
                        <a:rPr lang="en-US" baseline="0" dirty="0" smtClean="0"/>
                        <a:t> than </a:t>
                      </a:r>
                      <a:r>
                        <a:rPr lang="en-US" baseline="0" dirty="0" err="1" smtClean="0"/>
                        <a:t>Illumina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Similar to </a:t>
                      </a:r>
                      <a:r>
                        <a:rPr lang="en-US" dirty="0" err="1" smtClean="0"/>
                        <a:t>HiSeq</a:t>
                      </a:r>
                      <a:endParaRPr lang="en-US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smtClean="0"/>
                        <a:t>Ion Torrent Proton III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More data than needed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Need assembly pipelines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Best</a:t>
                      </a:r>
                      <a:r>
                        <a:rPr lang="en-US" baseline="0" dirty="0" smtClean="0"/>
                        <a:t> based on $/MB</a:t>
                      </a:r>
                      <a:endParaRPr lang="en-US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minION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More expensive than </a:t>
                      </a:r>
                      <a:r>
                        <a:rPr lang="en-US" dirty="0" err="1" smtClean="0"/>
                        <a:t>GridION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More expensive than </a:t>
                      </a:r>
                      <a:r>
                        <a:rPr lang="en-US" dirty="0" err="1" smtClean="0"/>
                        <a:t>GridION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More expensive than </a:t>
                      </a:r>
                      <a:r>
                        <a:rPr lang="en-US" dirty="0" err="1" smtClean="0"/>
                        <a:t>GridION</a:t>
                      </a:r>
                      <a:endParaRPr lang="en-US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GridION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 error rate; </a:t>
                      </a:r>
                      <a:r>
                        <a:rPr lang="en-US" baseline="0" dirty="0" smtClean="0"/>
                        <a:t>great for combining platforms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 error rate;</a:t>
                      </a:r>
                      <a:r>
                        <a:rPr lang="en-US" baseline="0" dirty="0" smtClean="0"/>
                        <a:t> great for combining platforms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 error rate;</a:t>
                      </a:r>
                      <a:r>
                        <a:rPr lang="en-US" baseline="0" dirty="0" smtClean="0"/>
                        <a:t> great for combining platforms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1066784"/>
          <a:ext cx="9144000" cy="41943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49106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Metagenomics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Mutation Detection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Comments</a:t>
                      </a:r>
                      <a:endParaRPr lang="en-US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HiSeq</a:t>
                      </a:r>
                      <a:r>
                        <a:rPr lang="en-US" dirty="0" smtClean="0"/>
                        <a:t> 2500 rapid run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Good but limited by short reads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Common platform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Unknown reagents costs</a:t>
                      </a:r>
                      <a:endParaRPr lang="en-US" sz="1750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smtClean="0"/>
                        <a:t>Ion</a:t>
                      </a:r>
                      <a:r>
                        <a:rPr lang="en-US" baseline="0" dirty="0" smtClean="0"/>
                        <a:t> Torrent Proton 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Longer reads than </a:t>
                      </a:r>
                      <a:r>
                        <a:rPr lang="en-US" sz="1750" dirty="0" err="1" smtClean="0"/>
                        <a:t>HiSeq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Similar</a:t>
                      </a:r>
                      <a:r>
                        <a:rPr lang="en-US" sz="1750" baseline="0" dirty="0" smtClean="0"/>
                        <a:t> cost to </a:t>
                      </a:r>
                      <a:r>
                        <a:rPr lang="en-US" sz="1750" baseline="0" dirty="0" err="1" smtClean="0"/>
                        <a:t>HiSeq</a:t>
                      </a:r>
                      <a:r>
                        <a:rPr lang="en-US" sz="1750" baseline="0" dirty="0" smtClean="0"/>
                        <a:t> and </a:t>
                      </a:r>
                      <a:r>
                        <a:rPr lang="en-US" sz="1750" baseline="0" dirty="0" err="1" smtClean="0"/>
                        <a:t>SOLiD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&gt;400</a:t>
                      </a:r>
                      <a:r>
                        <a:rPr lang="en-US" sz="1750" baseline="0" dirty="0" smtClean="0"/>
                        <a:t> </a:t>
                      </a:r>
                      <a:r>
                        <a:rPr lang="en-US" sz="1750" baseline="0" dirty="0" err="1" smtClean="0"/>
                        <a:t>bp</a:t>
                      </a:r>
                      <a:r>
                        <a:rPr lang="en-US" sz="1750" baseline="0" dirty="0" smtClean="0"/>
                        <a:t> reads!</a:t>
                      </a:r>
                      <a:endParaRPr lang="en-US" sz="1750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smtClean="0"/>
                        <a:t>Ion Torrent Proton III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Longer reads than </a:t>
                      </a:r>
                      <a:r>
                        <a:rPr lang="en-US" sz="1750" dirty="0" err="1" smtClean="0"/>
                        <a:t>HiSeq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Projected</a:t>
                      </a:r>
                      <a:r>
                        <a:rPr lang="en-US" sz="1750" baseline="0" dirty="0" smtClean="0"/>
                        <a:t> to be cost leader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&gt;400 </a:t>
                      </a:r>
                      <a:r>
                        <a:rPr lang="en-US" sz="1750" dirty="0" err="1" smtClean="0"/>
                        <a:t>bp</a:t>
                      </a:r>
                      <a:r>
                        <a:rPr lang="en-US" sz="1750" dirty="0" smtClean="0"/>
                        <a:t> reads!</a:t>
                      </a:r>
                      <a:endParaRPr lang="en-US" sz="1750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minION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Good for </a:t>
                      </a:r>
                      <a:r>
                        <a:rPr lang="en-US" sz="1750" dirty="0" err="1" smtClean="0"/>
                        <a:t>env</a:t>
                      </a:r>
                      <a:r>
                        <a:rPr lang="en-US" sz="1750" dirty="0" smtClean="0"/>
                        <a:t> samples,</a:t>
                      </a:r>
                      <a:r>
                        <a:rPr lang="en-US" sz="1750" baseline="0" dirty="0" smtClean="0"/>
                        <a:t> FIELD PORTABLE! but limited by accuracy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Accuracy limiting factor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Unknown availability</a:t>
                      </a:r>
                      <a:r>
                        <a:rPr lang="en-US" sz="1750" baseline="0" dirty="0" smtClean="0"/>
                        <a:t> date</a:t>
                      </a:r>
                      <a:endParaRPr lang="en-US" sz="1750" dirty="0"/>
                    </a:p>
                  </a:txBody>
                  <a:tcPr/>
                </a:tc>
              </a:tr>
              <a:tr h="377058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GridION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Good for </a:t>
                      </a:r>
                      <a:r>
                        <a:rPr lang="en-US" sz="1750" dirty="0" err="1" smtClean="0"/>
                        <a:t>env</a:t>
                      </a:r>
                      <a:r>
                        <a:rPr lang="en-US" sz="1750" dirty="0" smtClean="0"/>
                        <a:t> samples, limited by accuracy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Accuracy limiting factor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Unknown availability</a:t>
                      </a:r>
                      <a:r>
                        <a:rPr lang="en-US" sz="1750" baseline="0" dirty="0" smtClean="0"/>
                        <a:t> date; reagents $ unknown</a:t>
                      </a:r>
                      <a:endParaRPr lang="en-US" sz="175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Other Developments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143000"/>
            <a:ext cx="9144000" cy="5715000"/>
          </a:xfrm>
        </p:spPr>
        <p:txBody>
          <a:bodyPr>
            <a:noAutofit/>
          </a:bodyPr>
          <a:lstStyle/>
          <a:p>
            <a:r>
              <a:rPr lang="en-US" sz="2000" dirty="0" err="1" smtClean="0"/>
              <a:t>Genapsys</a:t>
            </a:r>
            <a:endParaRPr lang="en-US" sz="2000" dirty="0" smtClean="0"/>
          </a:p>
          <a:p>
            <a:pPr lvl="1"/>
            <a:r>
              <a:rPr lang="en-US" sz="1800" dirty="0" smtClean="0"/>
              <a:t>Electronic detection of thermal/pH changes from nucleotide addition</a:t>
            </a:r>
          </a:p>
          <a:p>
            <a:r>
              <a:rPr lang="en-US" sz="2000" dirty="0" err="1" smtClean="0"/>
              <a:t>Genia</a:t>
            </a:r>
            <a:r>
              <a:rPr lang="en-US" sz="2000" dirty="0" smtClean="0"/>
              <a:t> Technologies</a:t>
            </a:r>
          </a:p>
          <a:p>
            <a:pPr lvl="1"/>
            <a:r>
              <a:rPr lang="en-US" sz="1800" dirty="0" smtClean="0"/>
              <a:t>Pairing biological </a:t>
            </a:r>
            <a:r>
              <a:rPr lang="en-US" sz="1800" dirty="0" err="1" smtClean="0"/>
              <a:t>nanopores</a:t>
            </a:r>
            <a:r>
              <a:rPr lang="en-US" sz="1800" dirty="0" smtClean="0"/>
              <a:t> with semiconductor detection</a:t>
            </a:r>
          </a:p>
          <a:p>
            <a:r>
              <a:rPr lang="en-US" sz="2000" dirty="0" err="1" smtClean="0"/>
              <a:t>Lasergen</a:t>
            </a:r>
            <a:endParaRPr lang="en-US" sz="2000" dirty="0" smtClean="0"/>
          </a:p>
          <a:p>
            <a:pPr lvl="1"/>
            <a:r>
              <a:rPr lang="en-US" sz="1800" dirty="0" err="1" smtClean="0"/>
              <a:t>Pyrosequencing</a:t>
            </a:r>
            <a:endParaRPr lang="en-US" sz="1800" dirty="0" smtClean="0"/>
          </a:p>
          <a:p>
            <a:r>
              <a:rPr lang="en-US" sz="2000" dirty="0" err="1" smtClean="0"/>
              <a:t>NabSys</a:t>
            </a:r>
            <a:endParaRPr lang="en-US" sz="2000" dirty="0" smtClean="0"/>
          </a:p>
          <a:p>
            <a:pPr lvl="1"/>
            <a:r>
              <a:rPr lang="en-US" sz="1800" dirty="0" smtClean="0"/>
              <a:t>Single-molecules analysis revealing genomic location of sequencing probes</a:t>
            </a:r>
          </a:p>
          <a:p>
            <a:r>
              <a:rPr lang="en-US" sz="2000" dirty="0" err="1" smtClean="0"/>
              <a:t>Noblegen</a:t>
            </a:r>
            <a:endParaRPr lang="en-US" sz="2000" dirty="0" smtClean="0"/>
          </a:p>
          <a:p>
            <a:pPr lvl="1"/>
            <a:r>
              <a:rPr lang="en-US" sz="1800" dirty="0" smtClean="0"/>
              <a:t>Optical detection of ‘expanded’ DNA templates passing through synthetic pores</a:t>
            </a:r>
          </a:p>
          <a:p>
            <a:r>
              <a:rPr lang="en-US" sz="2000" dirty="0" err="1" smtClean="0"/>
              <a:t>Qiagen</a:t>
            </a:r>
            <a:r>
              <a:rPr lang="en-US" sz="2000" dirty="0" smtClean="0"/>
              <a:t> Intelligent Bio-Systems</a:t>
            </a:r>
          </a:p>
          <a:p>
            <a:pPr lvl="1"/>
            <a:r>
              <a:rPr lang="en-US" sz="1800" dirty="0" err="1" smtClean="0"/>
              <a:t>Pyrosequencing</a:t>
            </a:r>
            <a:endParaRPr lang="en-US" sz="1800" dirty="0" smtClean="0"/>
          </a:p>
          <a:p>
            <a:r>
              <a:rPr lang="en-US" sz="2000" dirty="0" err="1" smtClean="0"/>
              <a:t>Stratos</a:t>
            </a:r>
            <a:r>
              <a:rPr lang="en-US" sz="2000" dirty="0" smtClean="0"/>
              <a:t> Genomics</a:t>
            </a:r>
          </a:p>
          <a:p>
            <a:pPr lvl="1"/>
            <a:r>
              <a:rPr lang="en-US" sz="1800" dirty="0" smtClean="0"/>
              <a:t>Optical sequencing of fluorescently labeled, synthetically expanded templates</a:t>
            </a:r>
          </a:p>
          <a:p>
            <a:pPr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143000"/>
            <a:ext cx="9144000" cy="57150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Eisenstein, M. 2012. The Battle for Sequencing Supremacy. </a:t>
            </a:r>
            <a:r>
              <a:rPr lang="en-US" i="1" dirty="0" smtClean="0"/>
              <a:t>Nature Biotechnology</a:t>
            </a:r>
            <a:r>
              <a:rPr lang="en-US" dirty="0" smtClean="0"/>
              <a:t>, </a:t>
            </a:r>
            <a:r>
              <a:rPr lang="en-US" i="1" dirty="0" smtClean="0"/>
              <a:t>30</a:t>
            </a:r>
            <a:r>
              <a:rPr lang="en-US" dirty="0" smtClean="0"/>
              <a:t>(11), 1023-1026.</a:t>
            </a:r>
          </a:p>
          <a:p>
            <a:pPr>
              <a:buNone/>
            </a:pPr>
            <a:r>
              <a:rPr lang="en-US" dirty="0" smtClean="0"/>
              <a:t>Glenn, T.C. 2011. Field Guide to Next Generation DNA Sequencers. </a:t>
            </a:r>
            <a:r>
              <a:rPr lang="en-US" i="1" dirty="0" smtClean="0"/>
              <a:t>Molecular Ecology Resources</a:t>
            </a:r>
            <a:r>
              <a:rPr lang="en-US" dirty="0" smtClean="0"/>
              <a:t>. </a:t>
            </a:r>
            <a:r>
              <a:rPr lang="en-US" i="1" dirty="0" smtClean="0"/>
              <a:t>11</a:t>
            </a:r>
            <a:r>
              <a:rPr lang="en-US" dirty="0" smtClean="0"/>
              <a:t>(5), 759-769.</a:t>
            </a:r>
          </a:p>
          <a:p>
            <a:pPr>
              <a:buNone/>
            </a:pPr>
            <a:r>
              <a:rPr lang="en-US" dirty="0" smtClean="0"/>
              <a:t>Liu, L. et al. 2012. Comparison of Next-Generation Sequencing Systems. </a:t>
            </a:r>
            <a:r>
              <a:rPr lang="en-US" i="1" dirty="0" smtClean="0"/>
              <a:t>Journal of Biomedicine and Biotechnology, 2012</a:t>
            </a:r>
            <a:r>
              <a:rPr lang="en-US" dirty="0" smtClean="0"/>
              <a:t>, 1-11.</a:t>
            </a:r>
          </a:p>
          <a:p>
            <a:pPr>
              <a:buNone/>
            </a:pPr>
            <a:r>
              <a:rPr lang="en-US" dirty="0" smtClean="0"/>
              <a:t>Orlando, L. et al. 2013. Recalibrating </a:t>
            </a:r>
            <a:r>
              <a:rPr lang="en-US" i="1" dirty="0" err="1" smtClean="0"/>
              <a:t>Equus</a:t>
            </a:r>
            <a:r>
              <a:rPr lang="en-US" i="1" dirty="0" smtClean="0"/>
              <a:t> </a:t>
            </a:r>
            <a:r>
              <a:rPr lang="en-US" dirty="0" smtClean="0"/>
              <a:t>Evolution Using the Genome of an Early Middle Pleistocene Horse. </a:t>
            </a:r>
            <a:r>
              <a:rPr lang="en-US" i="1" dirty="0" smtClean="0"/>
              <a:t>Nature Letters</a:t>
            </a:r>
            <a:r>
              <a:rPr lang="en-US" dirty="0" smtClean="0"/>
              <a:t>.  </a:t>
            </a:r>
          </a:p>
          <a:p>
            <a:pPr>
              <a:buNone/>
            </a:pPr>
            <a:r>
              <a:rPr lang="en-US" dirty="0" smtClean="0"/>
              <a:t>Quail, M.A., et al. 2012. A Tale of Three Next Generation Sequencing Platforms: comparison of Ion Torrent, Pacific Biosciences and </a:t>
            </a:r>
            <a:r>
              <a:rPr lang="en-US" dirty="0" err="1" smtClean="0"/>
              <a:t>Illumina</a:t>
            </a:r>
            <a:r>
              <a:rPr lang="en-US" dirty="0" smtClean="0"/>
              <a:t> </a:t>
            </a:r>
            <a:r>
              <a:rPr lang="en-US" dirty="0" err="1" smtClean="0"/>
              <a:t>MiSeq</a:t>
            </a:r>
            <a:r>
              <a:rPr lang="en-US" dirty="0" smtClean="0"/>
              <a:t> sequencers. </a:t>
            </a:r>
            <a:r>
              <a:rPr lang="en-US" i="1" dirty="0" smtClean="0"/>
              <a:t>BMC Genomics</a:t>
            </a:r>
            <a:r>
              <a:rPr lang="en-US" dirty="0" smtClean="0"/>
              <a:t>, </a:t>
            </a:r>
            <a:r>
              <a:rPr lang="en-US" i="1" dirty="0" smtClean="0"/>
              <a:t>13</a:t>
            </a:r>
            <a:r>
              <a:rPr lang="en-US" dirty="0" smtClean="0"/>
              <a:t>(341), 1-13.</a:t>
            </a:r>
          </a:p>
          <a:p>
            <a:pPr>
              <a:buNone/>
            </a:pPr>
            <a:r>
              <a:rPr lang="en-US" dirty="0" err="1" smtClean="0"/>
              <a:t>Voelkerdine</a:t>
            </a:r>
            <a:r>
              <a:rPr lang="en-US" dirty="0" smtClean="0"/>
              <a:t>, K.V., Dames, S.A., and </a:t>
            </a:r>
            <a:r>
              <a:rPr lang="en-US" dirty="0" err="1" smtClean="0"/>
              <a:t>Durtschi</a:t>
            </a:r>
            <a:r>
              <a:rPr lang="en-US" dirty="0" smtClean="0"/>
              <a:t>, J.D. 2009. Next-Generation Sequencing: From Basic Research to Diagnostic. </a:t>
            </a:r>
            <a:r>
              <a:rPr lang="en-US" i="1" dirty="0" smtClean="0"/>
              <a:t>Clinical Chemistry</a:t>
            </a:r>
            <a:r>
              <a:rPr lang="en-US" dirty="0" smtClean="0"/>
              <a:t>,</a:t>
            </a:r>
            <a:r>
              <a:rPr lang="en-US" i="1" dirty="0" smtClean="0"/>
              <a:t> 55</a:t>
            </a:r>
            <a:r>
              <a:rPr lang="en-US" dirty="0" smtClean="0"/>
              <a:t>(4), 641-658.</a:t>
            </a:r>
          </a:p>
          <a:p>
            <a:pPr>
              <a:buNone/>
            </a:pPr>
            <a:r>
              <a:rPr lang="en-US" dirty="0" smtClean="0"/>
              <a:t>www.illumina.com</a:t>
            </a:r>
          </a:p>
          <a:p>
            <a:pPr>
              <a:buNone/>
            </a:pPr>
            <a:r>
              <a:rPr lang="en-US" dirty="0" smtClean="0"/>
              <a:t>www.454.com</a:t>
            </a:r>
          </a:p>
          <a:p>
            <a:pPr>
              <a:buNone/>
            </a:pPr>
            <a:r>
              <a:rPr lang="en-US" dirty="0" smtClean="0"/>
              <a:t>www.pacificbiosciences.com</a:t>
            </a:r>
          </a:p>
          <a:p>
            <a:pPr>
              <a:buNone/>
            </a:pPr>
            <a:r>
              <a:rPr lang="en-US" dirty="0" smtClean="0"/>
              <a:t>www.iontorrent.com</a:t>
            </a:r>
          </a:p>
          <a:p>
            <a:pPr>
              <a:buNone/>
            </a:pPr>
            <a:r>
              <a:rPr lang="en-US" dirty="0" smtClean="0"/>
              <a:t>www. </a:t>
            </a:r>
            <a:r>
              <a:rPr lang="en-US" dirty="0" err="1" smtClean="0"/>
              <a:t>Invitrogen.com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ＭＳ 明朝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Origin.thmx</Template>
  <TotalTime>8176</TotalTime>
  <Words>1957</Words>
  <Application>Microsoft Macintosh PowerPoint</Application>
  <PresentationFormat>On-screen Show (4:3)</PresentationFormat>
  <Paragraphs>462</Paragraphs>
  <Slides>41</Slides>
  <Notes>11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Origin</vt:lpstr>
      <vt:lpstr>Slide 1</vt:lpstr>
      <vt:lpstr>Latest News in Genomics</vt:lpstr>
      <vt:lpstr>Latest News in Genomics</vt:lpstr>
      <vt:lpstr>High Throughput Sequencing</vt:lpstr>
      <vt:lpstr>The Road to NGS</vt:lpstr>
      <vt:lpstr>Past</vt:lpstr>
      <vt:lpstr>1977-mid 2000s Sanger Sequencing</vt:lpstr>
      <vt:lpstr>1995-current Microarray</vt:lpstr>
      <vt:lpstr>1995-2005 Classical Shotgun Sequencing</vt:lpstr>
      <vt:lpstr>2001 Human Genome Project</vt:lpstr>
      <vt:lpstr>2001 Human Genome Project</vt:lpstr>
      <vt:lpstr>One Decade</vt:lpstr>
      <vt:lpstr>Present</vt:lpstr>
      <vt:lpstr>Platforms</vt:lpstr>
      <vt:lpstr>454 Pyrosequencing</vt:lpstr>
      <vt:lpstr>454</vt:lpstr>
      <vt:lpstr>454</vt:lpstr>
      <vt:lpstr>454</vt:lpstr>
      <vt:lpstr>Illumina</vt:lpstr>
      <vt:lpstr>Illumina</vt:lpstr>
      <vt:lpstr>Illumina</vt:lpstr>
      <vt:lpstr>Illumina</vt:lpstr>
      <vt:lpstr>Illumina</vt:lpstr>
      <vt:lpstr>Illumina</vt:lpstr>
      <vt:lpstr>Illumina</vt:lpstr>
      <vt:lpstr>Illumina</vt:lpstr>
      <vt:lpstr>Illumina</vt:lpstr>
      <vt:lpstr>Ion Torrent</vt:lpstr>
      <vt:lpstr>Ion Torrent</vt:lpstr>
      <vt:lpstr>Pac Bio: Single Molecule, Real-Time (SMRT)</vt:lpstr>
      <vt:lpstr>SOLiD: Sequencing by Oligonucleotide Ligation and Detection</vt:lpstr>
      <vt:lpstr>Nanopore</vt:lpstr>
      <vt:lpstr>Slide 33</vt:lpstr>
      <vt:lpstr>Slide 34</vt:lpstr>
      <vt:lpstr>Slide 35</vt:lpstr>
      <vt:lpstr>Future</vt:lpstr>
      <vt:lpstr>Slide 37</vt:lpstr>
      <vt:lpstr>Slide 38</vt:lpstr>
      <vt:lpstr>Slide 39</vt:lpstr>
      <vt:lpstr>Other Developments</vt:lpstr>
      <vt:lpstr>References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Sarah Buddenborg</dc:creator>
  <cp:lastModifiedBy>Sarah Buddenborg</cp:lastModifiedBy>
  <cp:revision>59</cp:revision>
  <dcterms:created xsi:type="dcterms:W3CDTF">2013-07-03T16:08:10Z</dcterms:created>
  <dcterms:modified xsi:type="dcterms:W3CDTF">2013-07-07T23:26:00Z</dcterms:modified>
</cp:coreProperties>
</file>